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7" r:id="rId4"/>
    <p:sldId id="259" r:id="rId5"/>
    <p:sldId id="261" r:id="rId6"/>
    <p:sldId id="262" r:id="rId7"/>
    <p:sldId id="270" r:id="rId8"/>
    <p:sldId id="266" r:id="rId9"/>
    <p:sldId id="264" r:id="rId10"/>
    <p:sldId id="267" r:id="rId11"/>
    <p:sldId id="269" r:id="rId12"/>
    <p:sldId id="268" r:id="rId13"/>
    <p:sldId id="272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E"/>
    <a:srgbClr val="1B3BA3"/>
    <a:srgbClr val="1B3BB9"/>
    <a:srgbClr val="1B3BC9"/>
    <a:srgbClr val="1B3979"/>
    <a:srgbClr val="000000"/>
    <a:srgbClr val="1B3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49"/>
    <p:restoredTop sz="94679"/>
  </p:normalViewPr>
  <p:slideViewPr>
    <p:cSldViewPr snapToGrid="0">
      <p:cViewPr>
        <p:scale>
          <a:sx n="70" d="100"/>
          <a:sy n="70" d="100"/>
        </p:scale>
        <p:origin x="-712" y="-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87C02FE-BAA6-2BD5-5AB1-972F01F1EE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BAA1663-A206-B6BF-F4FB-E4BC9221E6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9D9605A-4246-015D-826E-CCBB299B5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EFECCC6D-428E-C17A-2C1E-1C65DB50D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C8F212F-B5A1-5435-4E96-69EEE58ED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029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4C8DB7F-3CBF-1087-6110-8E374EF07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D40F6D5D-F602-B56D-35BF-2AF8D49870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33D2894-1B71-E7B8-75A5-6CD064357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1D5339A-58DA-147A-83C4-8903DB3FD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227C253-2DF7-14A0-7F30-F8A6B0597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203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156E1F2F-C72B-94FB-6D0D-004C4A06CD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4BD71642-AA59-B76C-6F55-E354A681C7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32A37F2-2F24-3EF8-AE53-336BB72D4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9749B03-6680-1013-C27A-04B272C93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6DA8357-BD4D-4090-08ED-CE31F6B24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153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DC90ABB-41A4-8295-294A-E4E104EC0E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79560CB-30EA-6B15-D3A7-31398A7FA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1EF5A1B-5203-C676-4FDE-0B1BC43183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1A9E520-E460-D1D7-A69D-4DB0C48A2D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6EA22D6-16C5-621E-2EA2-66C82A15F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07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B7E722E-0A34-C998-7938-A71782AB9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1C1CA94-1FEF-FB09-D4D5-30242BD148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84666428-CD84-AE07-38BF-FE828C412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EEBAAAF-13B8-A532-6384-5B7E1D66F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989BD7D-53CD-6716-57E8-C6D6F59F6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468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535BBFA-D970-3144-AFB1-1693E3785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EFFA836-482D-E46A-3B62-3204BBB938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1F99698-947E-CE63-95CC-0B35B9691A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6BC234E-502D-DBDB-176D-4E2C05C98D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EA0A8AE-CF46-4469-09CF-ABC22329A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4318ADC3-4E2A-D99E-D211-EC9505072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850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011C5B9-DB61-C37B-1362-4D071C724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653EC46E-0DE6-E865-63D1-AD4AC414AA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960A27A2-2ED5-6538-3213-9778DCC53F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A67AE24C-FA96-21FF-C030-F2DEE9A98B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C233CBFF-1F01-EA8C-17BC-B96DCB4E2A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CA9F2990-F1DA-2B29-AC6A-635CBD928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53754ECE-1F8D-C5EC-D14B-50FB34644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C778CDC9-D4C2-79FC-90FF-BF4C0912F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277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891318F-5CBC-D706-F4D2-916A403A6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A05F35A1-30B0-AFEE-33EB-2DF08ED35D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B4652C47-F3F5-ECE2-2E92-64D8B8D46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38409F66-67F7-5231-03EB-D2D793CB7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190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C852AD3C-48F7-95F8-B1B0-F5845B993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007E2EFF-8D49-EBC1-F566-54C840749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39A8608F-504B-929F-0460-CDAFA56D2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953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8ADB803-6FD2-8DCA-66A7-F6E53AA5FA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54C1FD5-3BB0-3A6C-6429-BBD9A79C82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37614A50-2983-BD5E-58B4-4729EE0211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EF74246-06D4-2CC0-2B1A-2D103469E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10785E01-6E06-1FDD-837C-FAAF0BED8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BE28C94-7B58-07B3-9099-6BA6E1C39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977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68128BD-FDA5-2EE9-1435-6BD7E6E7E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E77AFBFF-5E8B-2E05-88D3-FFCAB8AE9F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D77D2B8C-C3C9-2F4D-E9AE-197A39999C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8F50F981-290D-9DED-6F13-9DBB65B84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4FDEC0-B6E7-654F-94D2-90E86EB0D9EE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9D54270-7FD6-E80D-D23A-BB2225A3A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DABB953C-2718-901D-6DE1-5F7B02EDB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098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CBCC2DD-1D20-7F6A-1D2A-4BA8F1809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180ED5D-178B-176C-CA77-4CB925200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75BB1833-F9BB-5BC3-342A-9124E0BD14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FDEC0-B6E7-654F-94D2-90E86EB0D9EE}" type="datetimeFigureOut">
              <a:rPr lang="ru-RU" smtClean="0"/>
              <a:t>23.11.2025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07A2C13A-3F04-D0C4-D90B-E587E2A9F0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E89C0A6-E644-5ACE-07FD-278500B758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06A0F-FF5F-764B-84C6-704D9933EC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628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4.png"/><Relationship Id="rId7" Type="http://schemas.openxmlformats.org/officeDocument/2006/relationships/image" Target="../media/image4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11" Type="http://schemas.openxmlformats.org/officeDocument/2006/relationships/image" Target="../media/image23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5.png"/><Relationship Id="rId9" Type="http://schemas.openxmlformats.org/officeDocument/2006/relationships/image" Target="../media/image4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.png"/><Relationship Id="rId7" Type="http://schemas.openxmlformats.org/officeDocument/2006/relationships/image" Target="../media/image4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10" Type="http://schemas.openxmlformats.org/officeDocument/2006/relationships/image" Target="../media/image23.png"/><Relationship Id="rId4" Type="http://schemas.openxmlformats.org/officeDocument/2006/relationships/image" Target="../media/image5.png"/><Relationship Id="rId9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.png"/><Relationship Id="rId7" Type="http://schemas.openxmlformats.org/officeDocument/2006/relationships/image" Target="../media/image5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.png"/><Relationship Id="rId9" Type="http://schemas.openxmlformats.org/officeDocument/2006/relationships/image" Target="../media/image5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10" Type="http://schemas.openxmlformats.org/officeDocument/2006/relationships/image" Target="../media/image2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4.png"/><Relationship Id="rId7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5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4.png"/><Relationship Id="rId7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5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4.png"/><Relationship Id="rId7" Type="http://schemas.openxmlformats.org/officeDocument/2006/relationships/image" Target="../media/image3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4.png"/><Relationship Id="rId7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4.png"/><Relationship Id="rId7" Type="http://schemas.openxmlformats.org/officeDocument/2006/relationships/image" Target="../media/image3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23.png"/><Relationship Id="rId4" Type="http://schemas.openxmlformats.org/officeDocument/2006/relationships/image" Target="../media/image5.png"/><Relationship Id="rId9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A5F99828-9BBF-D5C6-4B23-D9E05129E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1773B1E8-D1C2-4DEF-0B5C-0CD1EB2619A5}"/>
              </a:ext>
            </a:extLst>
          </p:cNvPr>
          <p:cNvSpPr txBox="1"/>
          <p:nvPr/>
        </p:nvSpPr>
        <p:spPr>
          <a:xfrm>
            <a:off x="5565531" y="1354016"/>
            <a:ext cx="646234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>
                <a:solidFill>
                  <a:srgbClr val="00339E"/>
                </a:solidFill>
                <a:latin typeface="Onest Black" pitchFamily="2" charset="0"/>
              </a:rPr>
              <a:t>Формирование культурного сознания школьников средствами краеведения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AEC1D8E9-752B-A4A7-6A35-0122822A6B41}"/>
              </a:ext>
            </a:extLst>
          </p:cNvPr>
          <p:cNvSpPr txBox="1"/>
          <p:nvPr/>
        </p:nvSpPr>
        <p:spPr>
          <a:xfrm>
            <a:off x="5336931" y="4540308"/>
            <a:ext cx="6662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/>
                <a:latin typeface="Onest Regular" pitchFamily="2" charset="0"/>
              </a:rPr>
              <a:t>Самофалова Екатерина Витальевна</a:t>
            </a:r>
            <a:r>
              <a:rPr lang="ru-RU" sz="2400" dirty="0" smtClean="0">
                <a:effectLst/>
                <a:latin typeface="Onest Regular" pitchFamily="2" charset="0"/>
              </a:rPr>
              <a:t>,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Onest Regular" pitchFamily="2" charset="0"/>
              </a:rPr>
              <a:t>учитель русского языка и литературы</a:t>
            </a:r>
          </a:p>
          <a:p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Onest Regular" pitchFamily="2" charset="0"/>
              </a:rPr>
              <a:t>МБОУ «Полевской лицей» Курской области</a:t>
            </a:r>
            <a:endParaRPr lang="ru-RU" sz="2400" dirty="0" smtClean="0">
              <a:effectLst/>
              <a:latin typeface="Onest Regular" pitchFamily="2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23041" y="4298668"/>
            <a:ext cx="1176338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582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F8D6A9C5-CA2D-366C-3F6E-07C8FCB4E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EE94BABE-D112-AB1F-1BA5-D086AFB11181}"/>
              </a:ext>
            </a:extLst>
          </p:cNvPr>
          <p:cNvSpPr txBox="1"/>
          <p:nvPr/>
        </p:nvSpPr>
        <p:spPr>
          <a:xfrm>
            <a:off x="923958" y="4854710"/>
            <a:ext cx="5549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00339E"/>
                </a:solidFill>
                <a:latin typeface="Onest Regular" pitchFamily="2" charset="0"/>
              </a:rPr>
              <a:t>1</a:t>
            </a:r>
            <a:endParaRPr lang="ru-RU" sz="6000" dirty="0">
              <a:solidFill>
                <a:srgbClr val="00339E"/>
              </a:solidFill>
              <a:latin typeface="Onest Regular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3EC22BDF-2FF6-8F67-5D1A-69391BBD6545}"/>
              </a:ext>
            </a:extLst>
          </p:cNvPr>
          <p:cNvSpPr txBox="1"/>
          <p:nvPr/>
        </p:nvSpPr>
        <p:spPr>
          <a:xfrm>
            <a:off x="4987915" y="729754"/>
            <a:ext cx="5755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00339E"/>
                </a:solidFill>
                <a:latin typeface="Onest Regular" pitchFamily="2" charset="0"/>
              </a:rPr>
              <a:t>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5AC8182E-C5B4-DCEF-552D-081A63714EAA}"/>
              </a:ext>
            </a:extLst>
          </p:cNvPr>
          <p:cNvSpPr txBox="1"/>
          <p:nvPr/>
        </p:nvSpPr>
        <p:spPr>
          <a:xfrm>
            <a:off x="470780" y="729754"/>
            <a:ext cx="44006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339E"/>
                </a:solidFill>
                <a:latin typeface="Mistral" panose="03090702030407020403" pitchFamily="66" charset="0"/>
              </a:rPr>
              <a:t>Преемственность</a:t>
            </a:r>
            <a:endParaRPr lang="ru-RU" sz="4000" b="1" dirty="0">
              <a:solidFill>
                <a:srgbClr val="00339E"/>
              </a:solidFill>
              <a:latin typeface="Mistral" panose="03090702030407020403" pitchFamily="66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6AD62229-1D87-13F2-48E6-FB6A18FF2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5589" y="288151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42B13E8-C266-4982-62EB-AB0947CCE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16793" y="355288"/>
            <a:ext cx="1098796" cy="1098796"/>
          </a:xfrm>
          <a:prstGeom prst="rect">
            <a:avLst/>
          </a:prstGeom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696" y="1786984"/>
            <a:ext cx="3801893" cy="28514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48614" y="2319315"/>
            <a:ext cx="2793890" cy="37251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23985" y="1441989"/>
            <a:ext cx="4929809" cy="24600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3075" y="3902041"/>
            <a:ext cx="3756025" cy="2921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60687" y="3677594"/>
            <a:ext cx="1322388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6705" y="5362541"/>
            <a:ext cx="1322388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11393" y="459392"/>
            <a:ext cx="927100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477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F8D6A9C5-CA2D-366C-3F6E-07C8FCB4E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435" y="-404446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EE94BABE-D112-AB1F-1BA5-D086AFB11181}"/>
              </a:ext>
            </a:extLst>
          </p:cNvPr>
          <p:cNvSpPr txBox="1"/>
          <p:nvPr/>
        </p:nvSpPr>
        <p:spPr>
          <a:xfrm>
            <a:off x="764931" y="3024554"/>
            <a:ext cx="24577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00339E"/>
                </a:solidFill>
                <a:latin typeface="Onest Regular" pitchFamily="2" charset="0"/>
              </a:rPr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5AC8182E-C5B4-DCEF-552D-081A63714EAA}"/>
              </a:ext>
            </a:extLst>
          </p:cNvPr>
          <p:cNvSpPr txBox="1"/>
          <p:nvPr/>
        </p:nvSpPr>
        <p:spPr>
          <a:xfrm>
            <a:off x="439616" y="689190"/>
            <a:ext cx="44318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339E"/>
                </a:solidFill>
                <a:latin typeface="Onest Black" pitchFamily="2" charset="0"/>
              </a:rPr>
              <a:t>Внеурочные занятия с родителями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6AD62229-1D87-13F2-48E6-FB6A18FF2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0311" y="663085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42B13E8-C266-4982-62EB-AB0947CCE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9376" y="671343"/>
            <a:ext cx="1098796" cy="1098796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390" y="1770139"/>
            <a:ext cx="2666858" cy="47345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91245" y="696221"/>
            <a:ext cx="4367717" cy="28361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75310" y="1741474"/>
            <a:ext cx="1990481" cy="35355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49102" y="4583870"/>
            <a:ext cx="4042898" cy="22741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02042" y="3532385"/>
            <a:ext cx="3530852" cy="31619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6414" y="775447"/>
            <a:ext cx="927100" cy="890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441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F8D6A9C5-CA2D-366C-3F6E-07C8FCB4E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EE94BABE-D112-AB1F-1BA5-D086AFB11181}"/>
              </a:ext>
            </a:extLst>
          </p:cNvPr>
          <p:cNvSpPr txBox="1"/>
          <p:nvPr/>
        </p:nvSpPr>
        <p:spPr>
          <a:xfrm>
            <a:off x="764931" y="3024554"/>
            <a:ext cx="24577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00339E"/>
                </a:solidFill>
                <a:latin typeface="Onest Regular" pitchFamily="2" charset="0"/>
              </a:rPr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3EC22BDF-2FF6-8F67-5D1A-69391BBD6545}"/>
              </a:ext>
            </a:extLst>
          </p:cNvPr>
          <p:cNvSpPr txBox="1"/>
          <p:nvPr/>
        </p:nvSpPr>
        <p:spPr>
          <a:xfrm>
            <a:off x="4282290" y="795983"/>
            <a:ext cx="453578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339E"/>
                </a:solidFill>
                <a:latin typeface="Mistral" panose="03090702030407020403" pitchFamily="66" charset="0"/>
              </a:rPr>
              <a:t>Духовное и культурное наследие</a:t>
            </a:r>
            <a:endParaRPr lang="ru-RU" sz="4400" dirty="0">
              <a:solidFill>
                <a:srgbClr val="00339E"/>
              </a:solidFill>
              <a:latin typeface="Mistral" panose="03090702030407020403" pitchFamily="66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6AD62229-1D87-13F2-48E6-FB6A18FF2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5589" y="795983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42B13E8-C266-4982-62EB-AB0947CCE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64938" y="688188"/>
            <a:ext cx="1098796" cy="1098796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6136"/>
            <a:ext cx="3911472" cy="39114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20751" y="2591872"/>
            <a:ext cx="3099681" cy="41329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37877" y="3024554"/>
            <a:ext cx="4254123" cy="31905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0834" y="2912504"/>
            <a:ext cx="2818559" cy="37580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16574" y="688188"/>
            <a:ext cx="1176241" cy="1134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132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B5F27425-CE3D-01BE-94DD-1F30286F2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27E193ED-E90B-E9D2-D1F1-C94097FC4575}"/>
              </a:ext>
            </a:extLst>
          </p:cNvPr>
          <p:cNvSpPr txBox="1"/>
          <p:nvPr/>
        </p:nvSpPr>
        <p:spPr>
          <a:xfrm>
            <a:off x="3379722" y="5153174"/>
            <a:ext cx="84781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00339E"/>
                </a:solidFill>
                <a:latin typeface="Onest Regular" pitchFamily="2" charset="0"/>
              </a:rPr>
              <a:t> </a:t>
            </a:r>
            <a:r>
              <a:rPr lang="ru-RU" sz="6000" dirty="0" smtClean="0">
                <a:solidFill>
                  <a:srgbClr val="00339E"/>
                </a:solidFill>
                <a:latin typeface="Onest Regular" pitchFamily="2" charset="0"/>
              </a:rPr>
              <a:t> В.В. Путин</a:t>
            </a:r>
            <a:endParaRPr lang="ru-RU" sz="6000" dirty="0">
              <a:solidFill>
                <a:srgbClr val="00339E"/>
              </a:solidFill>
              <a:latin typeface="Onest Regular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B09CB02B-C5F2-F5A4-1538-36A24D990827}"/>
              </a:ext>
            </a:extLst>
          </p:cNvPr>
          <p:cNvSpPr txBox="1"/>
          <p:nvPr/>
        </p:nvSpPr>
        <p:spPr>
          <a:xfrm>
            <a:off x="778597" y="1690688"/>
            <a:ext cx="919832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  <a:ea typeface="Gadugi" panose="020B0502040204020203" pitchFamily="34" charset="0"/>
              </a:rPr>
              <a:t>«Нужно 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  <a:ea typeface="Gadugi" panose="020B0502040204020203" pitchFamily="34" charset="0"/>
              </a:rPr>
              <a:t>делать все необходимое для сбережения исторического, культурного наследия регионов, их самобытности, чтобы люди чувствовали связь времен, искренне разделяли ценности, которые всегда были важны для нашего 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  <a:ea typeface="Gadugi" panose="020B0502040204020203" pitchFamily="34" charset="0"/>
              </a:rPr>
              <a:t>общества»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Comic Sans MS" panose="030F0702030302020204" pitchFamily="66" charset="0"/>
              <a:ea typeface="Gadugi" panose="020B0502040204020203" pitchFamily="34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7A45ED43-CD9F-17CE-764A-8D2BA18367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6048" y="787420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BE0B7F05-BAC2-C42F-1D38-4F7D336876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6919" y="787420"/>
            <a:ext cx="1098796" cy="1098796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21270" y="891524"/>
            <a:ext cx="927100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9371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4E15A016-3268-AA2E-90AC-5418DB08B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2889C8E1-736D-4822-9740-40EE7C585C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5589" y="708431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1274C15-BA5C-8DF3-7F6A-9563C8202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16793" y="679573"/>
            <a:ext cx="1098796" cy="1098796"/>
          </a:xfrm>
          <a:prstGeom prst="rect">
            <a:avLst/>
          </a:prstGeom>
        </p:spPr>
      </p:pic>
      <p:pic>
        <p:nvPicPr>
          <p:cNvPr id="2050" name="Picture 2" descr="D:\Работа.школа\мои уроки\знахарь\a49ac0fb51df8f329415932609a8863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28600" y="327880"/>
            <a:ext cx="5574558" cy="4218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69665" y="679573"/>
            <a:ext cx="4064487" cy="30483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22594" y="2260540"/>
            <a:ext cx="2490498" cy="33206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95944" y="3820051"/>
            <a:ext cx="2929409" cy="30379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8983" y="4269604"/>
            <a:ext cx="3726962" cy="27952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11014" y="4515733"/>
            <a:ext cx="2487629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  <a:latin typeface="Mistral" panose="03090702030407020403" pitchFamily="66" charset="0"/>
                <a:cs typeface="Times New Roman" panose="02020603050405020304" pitchFamily="18" charset="0"/>
              </a:rPr>
              <a:t>Экскурсии/выходы на природу</a:t>
            </a:r>
            <a:endParaRPr lang="ru-RU" sz="4400" b="1" dirty="0">
              <a:solidFill>
                <a:schemeClr val="accent1">
                  <a:lumMod val="75000"/>
                </a:schemeClr>
              </a:solidFill>
              <a:latin typeface="Mistral" panose="03090702030407020403" pitchFamily="66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40455" y="674213"/>
            <a:ext cx="1176338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544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595D0B7-E034-1E0E-2B36-8529BF896A63}"/>
              </a:ext>
            </a:extLst>
          </p:cNvPr>
          <p:cNvSpPr txBox="1"/>
          <p:nvPr/>
        </p:nvSpPr>
        <p:spPr>
          <a:xfrm>
            <a:off x="8088923" y="3894170"/>
            <a:ext cx="363122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339E"/>
                </a:solidFill>
                <a:latin typeface="Onest Black" pitchFamily="2" charset="0"/>
              </a:rPr>
              <a:t>Лекарь/знахарь/травник</a:t>
            </a:r>
            <a:endParaRPr lang="ru-RU" sz="48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429FDDFE-C0E5-4C2A-B3C8-BFBD8E51DD49}"/>
              </a:ext>
            </a:extLst>
          </p:cNvPr>
          <p:cNvSpPr txBox="1"/>
          <p:nvPr/>
        </p:nvSpPr>
        <p:spPr>
          <a:xfrm>
            <a:off x="590777" y="3223505"/>
            <a:ext cx="47019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effectLst/>
              </a:rPr>
              <a:t>ПОДЗАГОЛОВОК СЛАЙДА </a:t>
            </a:r>
            <a:br>
              <a:rPr lang="ru-RU" sz="2800" dirty="0">
                <a:effectLst/>
              </a:rPr>
            </a:br>
            <a:r>
              <a:rPr lang="ru-RU" sz="2800" dirty="0">
                <a:effectLst/>
              </a:rPr>
              <a:t>В НЕСКОЛЬКО СТРОК </a:t>
            </a:r>
            <a:endParaRPr lang="ru-RU" sz="2600" dirty="0">
              <a:latin typeface="Onest Regular" pitchFamily="2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511456"/>
            <a:ext cx="876411" cy="8832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432532"/>
            <a:ext cx="1098796" cy="1098796"/>
          </a:xfrm>
          <a:prstGeom prst="rect">
            <a:avLst/>
          </a:prstGeom>
        </p:spPr>
      </p:pic>
      <p:pic>
        <p:nvPicPr>
          <p:cNvPr id="1026" name="Picture 2" descr="D:\Работа.школа\мои уроки\знахарь\2022.09.16_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222" y="903044"/>
            <a:ext cx="7618413" cy="5438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3009" y="1534825"/>
            <a:ext cx="928024" cy="894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175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1A3E8BF6-1159-43CB-FB13-BBEDF3E786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C393D69-31DE-441F-BFD4-6B48766018AC}"/>
              </a:ext>
            </a:extLst>
          </p:cNvPr>
          <p:cNvSpPr txBox="1"/>
          <p:nvPr/>
        </p:nvSpPr>
        <p:spPr>
          <a:xfrm>
            <a:off x="688489" y="2800162"/>
            <a:ext cx="55702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rgbClr val="00339E"/>
                </a:solidFill>
                <a:effectLst/>
                <a:latin typeface="Onest Regular" pitchFamily="2" charset="0"/>
              </a:rPr>
              <a:t>МИНПРОСВЕЩЕНИЯ РФ ПРИМЕТ ПОДРОБНЫЕ РЕКОМЕНДАЦИИ </a:t>
            </a:r>
            <a:br>
              <a:rPr lang="ru-RU" sz="2800" dirty="0">
                <a:solidFill>
                  <a:srgbClr val="00339E"/>
                </a:solidFill>
                <a:effectLst/>
                <a:latin typeface="Onest Regular" pitchFamily="2" charset="0"/>
              </a:rPr>
            </a:br>
            <a:r>
              <a:rPr lang="ru-RU" sz="2800" dirty="0">
                <a:solidFill>
                  <a:srgbClr val="00339E"/>
                </a:solidFill>
                <a:effectLst/>
                <a:latin typeface="Onest Regular" pitchFamily="2" charset="0"/>
              </a:rPr>
              <a:t>ДЛЯ РОДИТЕЛЕЙ ПО ВОСПИТАНИЮ ДЕТЕЙ </a:t>
            </a:r>
            <a:endParaRPr lang="ru-RU" sz="2800" dirty="0">
              <a:solidFill>
                <a:srgbClr val="00339E"/>
              </a:solidFill>
              <a:latin typeface="Onest Regular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6DC7C39-C7D7-1FCA-E570-8CC623F53088}"/>
              </a:ext>
            </a:extLst>
          </p:cNvPr>
          <p:cNvSpPr txBox="1"/>
          <p:nvPr/>
        </p:nvSpPr>
        <p:spPr>
          <a:xfrm>
            <a:off x="688489" y="1349405"/>
            <a:ext cx="36220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339E"/>
                </a:solidFill>
                <a:effectLst/>
                <a:latin typeface="Onest Black" pitchFamily="2" charset="0"/>
              </a:rPr>
              <a:t>ЗАГОЛОВОК СЛАЙДА </a:t>
            </a:r>
            <a:endParaRPr lang="ru-RU" sz="24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3F3C2868-C355-F396-AEB7-F6016CD170C8}"/>
              </a:ext>
            </a:extLst>
          </p:cNvPr>
          <p:cNvSpPr txBox="1"/>
          <p:nvPr/>
        </p:nvSpPr>
        <p:spPr>
          <a:xfrm>
            <a:off x="4916365" y="1019908"/>
            <a:ext cx="441778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медицины знает огромное количество травников (отсюда слова «травить», «отравить», «отрава»), лечебников и «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зелейников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(«зелье» – трава, травный настой, яд и пр. изготовленный из трав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dirty="0">
              <a:solidFill>
                <a:srgbClr val="00339E"/>
              </a:solidFill>
              <a:latin typeface="Onest Regular" pitchFamily="2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91ACEA4-97E1-9689-BAC9-F04A46849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2878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4BEA60C1-A099-77AF-AE2A-C247AE5E0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08923"/>
            <a:ext cx="1098796" cy="1098796"/>
          </a:xfrm>
          <a:prstGeom prst="rect">
            <a:avLst/>
          </a:prstGeom>
        </p:spPr>
      </p:pic>
      <p:pic>
        <p:nvPicPr>
          <p:cNvPr id="3074" name="Picture 2" descr="D:\Работа.школа\мои уроки\знахарь\99s1-089-2455-2-V2108685_m_600x6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064" y="819825"/>
            <a:ext cx="4305300" cy="571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58850" y="3235899"/>
            <a:ext cx="7733150" cy="2444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1251" y="5642405"/>
            <a:ext cx="9716965" cy="971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34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B5F27425-CE3D-01BE-94DD-1F30286F27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7A45ED43-CD9F-17CE-764A-8D2BA18367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7843" y="1307947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BE0B7F05-BAC2-C42F-1D38-4F7D336876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152" y="1229023"/>
            <a:ext cx="1098796" cy="1098796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469" y="734269"/>
            <a:ext cx="3701561" cy="4935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44461" y="734269"/>
            <a:ext cx="4137798" cy="5517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52762" y="2388251"/>
            <a:ext cx="3566943" cy="4399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87576" y="4193741"/>
            <a:ext cx="4251568" cy="31886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9469" y="5788079"/>
            <a:ext cx="37015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Mistral" panose="03090702030407020403" pitchFamily="66" charset="0"/>
              </a:rPr>
              <a:t>Традиции Курской области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latin typeface="Mistral" panose="03090702030407020403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2259" y="1300566"/>
            <a:ext cx="927100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314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F8D6A9C5-CA2D-366C-3F6E-07C8FCB4E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EE94BABE-D112-AB1F-1BA5-D086AFB11181}"/>
              </a:ext>
            </a:extLst>
          </p:cNvPr>
          <p:cNvSpPr txBox="1"/>
          <p:nvPr/>
        </p:nvSpPr>
        <p:spPr>
          <a:xfrm>
            <a:off x="632922" y="2844504"/>
            <a:ext cx="4705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00339E"/>
                </a:solidFill>
                <a:latin typeface="Onest Regular" pitchFamily="2" charset="0"/>
              </a:rPr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3EC22BDF-2FF6-8F67-5D1A-69391BBD6545}"/>
              </a:ext>
            </a:extLst>
          </p:cNvPr>
          <p:cNvSpPr txBox="1"/>
          <p:nvPr/>
        </p:nvSpPr>
        <p:spPr>
          <a:xfrm>
            <a:off x="6260124" y="2838040"/>
            <a:ext cx="5755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>
                <a:solidFill>
                  <a:srgbClr val="00339E"/>
                </a:solidFill>
                <a:latin typeface="Onest Regular" pitchFamily="2" charset="0"/>
              </a:rPr>
              <a:t>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5AC8182E-C5B4-DCEF-552D-081A63714EAA}"/>
              </a:ext>
            </a:extLst>
          </p:cNvPr>
          <p:cNvSpPr txBox="1"/>
          <p:nvPr/>
        </p:nvSpPr>
        <p:spPr>
          <a:xfrm>
            <a:off x="632922" y="1237586"/>
            <a:ext cx="4238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339E"/>
                </a:solidFill>
                <a:latin typeface="Onest Black" pitchFamily="2" charset="0"/>
              </a:rPr>
              <a:t>ЗАГОЛОВОК СЛАЙДА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6AD62229-1D87-13F2-48E6-FB6A18FF2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5589" y="777333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42B13E8-C266-4982-62EB-AB0947CCE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16793" y="777333"/>
            <a:ext cx="1098796" cy="1098796"/>
          </a:xfrm>
          <a:prstGeom prst="rect">
            <a:avLst/>
          </a:prstGeom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21793" y="3105834"/>
            <a:ext cx="3027801" cy="40370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195358" y="777333"/>
            <a:ext cx="5561262" cy="304799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108" y="777333"/>
            <a:ext cx="4333589" cy="57781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03808" y="3105834"/>
            <a:ext cx="3388192" cy="451758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9926515" y="1995854"/>
            <a:ext cx="22654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Mistral" panose="03090702030407020403" pitchFamily="66" charset="0"/>
              </a:rPr>
              <a:t>Проекты о культуре родного края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Mistral" panose="03090702030407020403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30925" y="844616"/>
            <a:ext cx="927100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478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3C9559F-E726-6E0D-1A5B-0B07DA9282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595D0B7-E034-1E0E-2B36-8529BF896A63}"/>
              </a:ext>
            </a:extLst>
          </p:cNvPr>
          <p:cNvSpPr txBox="1"/>
          <p:nvPr/>
        </p:nvSpPr>
        <p:spPr>
          <a:xfrm>
            <a:off x="8088923" y="3894170"/>
            <a:ext cx="3631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800" b="1" dirty="0">
              <a:solidFill>
                <a:srgbClr val="00339E"/>
              </a:solidFill>
              <a:latin typeface="Onest Black" pitchFamily="2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2337142C-44C3-289E-A6AA-EE14BE546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3735" y="888477"/>
            <a:ext cx="876411" cy="88320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D5A1BB21-5BF7-539D-B47E-447843CF96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8350" y="780682"/>
            <a:ext cx="1098796" cy="1098796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527" y="91735"/>
            <a:ext cx="7237831" cy="40712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17246" y="2637047"/>
            <a:ext cx="5474753" cy="401748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8293" y="3403604"/>
            <a:ext cx="6141149" cy="34543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5373" y="988891"/>
            <a:ext cx="927100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012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F8D6A9C5-CA2D-366C-3F6E-07C8FCB4E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6AD62229-1D87-13F2-48E6-FB6A18FF2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5589" y="565150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42B13E8-C266-4982-62EB-AB0947CCE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2750" y="565150"/>
            <a:ext cx="1098796" cy="1098796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9520" y="1006753"/>
            <a:ext cx="3982464" cy="53099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55395">
            <a:off x="4152074" y="880601"/>
            <a:ext cx="3982464" cy="530995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09538">
            <a:off x="7663787" y="3429000"/>
            <a:ext cx="4336611" cy="32524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92189" y="773359"/>
            <a:ext cx="927100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428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F8D6A9C5-CA2D-366C-3F6E-07C8FCB4E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5AC8182E-C5B4-DCEF-552D-081A63714EAA}"/>
              </a:ext>
            </a:extLst>
          </p:cNvPr>
          <p:cNvSpPr txBox="1"/>
          <p:nvPr/>
        </p:nvSpPr>
        <p:spPr>
          <a:xfrm>
            <a:off x="588836" y="782584"/>
            <a:ext cx="42385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00339E"/>
                </a:solidFill>
                <a:latin typeface="Mistral" panose="03090702030407020403" pitchFamily="66" charset="0"/>
              </a:rPr>
              <a:t>ПОСИДЕЛКИ</a:t>
            </a:r>
            <a:endParaRPr lang="ru-RU" sz="4800" b="1" dirty="0">
              <a:solidFill>
                <a:srgbClr val="00339E"/>
              </a:solidFill>
              <a:latin typeface="Mistral" panose="03090702030407020403" pitchFamily="66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6AD62229-1D87-13F2-48E6-FB6A18FF2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9535" y="784730"/>
            <a:ext cx="876411" cy="88320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C42B13E8-C266-4982-62EB-AB0947CCE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44993" y="688188"/>
            <a:ext cx="1098796" cy="1098796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8600" y="1613581"/>
            <a:ext cx="5108331" cy="32773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071" y="4108391"/>
            <a:ext cx="3763108" cy="282233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531338" y="1613581"/>
            <a:ext cx="4505528" cy="23709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27373" y="3753597"/>
            <a:ext cx="3675185" cy="353191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970391" y="3252244"/>
            <a:ext cx="3048000" cy="340240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30640" y="1976469"/>
            <a:ext cx="927100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80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</TotalTime>
  <Words>139</Words>
  <Application>Microsoft Office PowerPoint</Application>
  <PresentationFormat>Произвольный</PresentationFormat>
  <Paragraphs>24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nota-sol29@yandex.ru</cp:lastModifiedBy>
  <cp:revision>21</cp:revision>
  <dcterms:created xsi:type="dcterms:W3CDTF">2025-03-19T07:31:17Z</dcterms:created>
  <dcterms:modified xsi:type="dcterms:W3CDTF">2025-11-23T16:55:07Z</dcterms:modified>
</cp:coreProperties>
</file>