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6.jpg" ContentType="image/jpeg"/>
  <Override PartName="/ppt/media/image8.jpg" ContentType="image/jpeg"/>
  <Override PartName="/ppt/media/image9.jpg" ContentType="image/jpeg"/>
  <Override PartName="/ppt/media/image10.jpg" ContentType="image/jpeg"/>
  <Override PartName="/ppt/media/image11.jpg" ContentType="image/jpeg"/>
  <Override PartName="/ppt/media/image12.jpg" ContentType="image/jpeg"/>
  <Override PartName="/ppt/media/image13.jpg" ContentType="image/jpeg"/>
  <Override PartName="/ppt/media/image16.jpg" ContentType="image/jpeg"/>
  <Override PartName="/ppt/media/image17.jpg" ContentType="image/jpeg"/>
  <Override PartName="/ppt/media/image18.jpg" ContentType="image/jpeg"/>
  <Override PartName="/ppt/media/image23.jpg" ContentType="image/jpeg"/>
  <Override PartName="/ppt/media/image24.jpg" ContentType="image/jpeg"/>
  <Override PartName="/ppt/media/image25.jpg" ContentType="image/jpeg"/>
  <Override PartName="/ppt/media/image26.jpg" ContentType="image/jpeg"/>
  <Override PartName="/ppt/media/image28.jpg" ContentType="image/jpeg"/>
  <Override PartName="/ppt/media/image30.jpg" ContentType="image/jpeg"/>
  <Override PartName="/ppt/media/image31.jpg" ContentType="image/jpeg"/>
  <Override PartName="/ppt/media/image32.jpg" ContentType="image/jpeg"/>
  <Override PartName="/ppt/media/image33.jpg" ContentType="image/jpeg"/>
  <Override PartName="/ppt/media/image34.jpg" ContentType="image/jpeg"/>
  <Override PartName="/ppt/media/image35.jpg" ContentType="image/jpeg"/>
  <Override PartName="/ppt/media/image36.jpg" ContentType="image/jpeg"/>
  <Override PartName="/ppt/media/image37.jpg" ContentType="image/jpeg"/>
  <Override PartName="/ppt/media/image38.jpg" ContentType="image/jpeg"/>
  <Override PartName="/ppt/media/image39.jpg" ContentType="image/jpeg"/>
  <Override PartName="/ppt/media/image40.jpg" ContentType="image/jpeg"/>
  <Override PartName="/ppt/media/image41.jpg" ContentType="image/jpeg"/>
  <Override PartName="/ppt/media/image42.jpg" ContentType="image/jpeg"/>
  <Override PartName="/ppt/media/image43.jpg" ContentType="image/jpeg"/>
  <Override PartName="/ppt/media/image44.jpg" ContentType="image/jpeg"/>
  <Override PartName="/ppt/media/image45.jpg" ContentType="image/jpeg"/>
  <Override PartName="/ppt/media/image46.jpg" ContentType="image/jpeg"/>
  <Override PartName="/ppt/media/image47.jpg" ContentType="image/jpeg"/>
  <Override PartName="/ppt/media/image48.jpg" ContentType="image/jpeg"/>
  <Override PartName="/ppt/media/image49.jpg" ContentType="image/jpeg"/>
  <Override PartName="/ppt/media/image50.jpg" ContentType="image/jpeg"/>
  <Override PartName="/ppt/media/image51.jpg" ContentType="image/jpeg"/>
  <Override PartName="/ppt/media/image52.jpg" ContentType="image/jpeg"/>
  <Override PartName="/ppt/media/image54.jpg" ContentType="image/jpeg"/>
  <Override PartName="/ppt/media/image55.jpg" ContentType="image/jpeg"/>
  <Override PartName="/ppt/media/image56.jpg" ContentType="image/jpeg"/>
  <Override PartName="/ppt/media/image57.jpg" ContentType="image/jpeg"/>
  <Override PartName="/ppt/media/image58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3" r:id="rId5"/>
    <p:sldId id="261" r:id="rId6"/>
    <p:sldId id="262" r:id="rId7"/>
    <p:sldId id="266" r:id="rId8"/>
    <p:sldId id="267" r:id="rId9"/>
    <p:sldId id="265" r:id="rId10"/>
    <p:sldId id="269" r:id="rId11"/>
    <p:sldId id="270" r:id="rId12"/>
    <p:sldId id="259" r:id="rId13"/>
    <p:sldId id="268" r:id="rId14"/>
    <p:sldId id="271" r:id="rId15"/>
    <p:sldId id="264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E"/>
    <a:srgbClr val="1B3BA3"/>
    <a:srgbClr val="1B3BB9"/>
    <a:srgbClr val="1B3BC9"/>
    <a:srgbClr val="1B3979"/>
    <a:srgbClr val="000000"/>
    <a:srgbClr val="1B3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749"/>
    <p:restoredTop sz="94679"/>
  </p:normalViewPr>
  <p:slideViewPr>
    <p:cSldViewPr snapToGrid="0">
      <p:cViewPr varScale="1">
        <p:scale>
          <a:sx n="76" d="100"/>
          <a:sy n="76" d="100"/>
        </p:scale>
        <p:origin x="49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7C02FE-BAA6-2BD5-5AB1-972F01F1EE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BAA1663-A206-B6BF-F4FB-E4BC9221E6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9D9605A-4246-015D-826E-CCBB299B5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FECCC6D-428E-C17A-2C1E-1C65DB50D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8F212F-B5A1-5435-4E96-69EEE58ED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029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C8DB7F-3CBF-1087-6110-8E374EF07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40F6D5D-F602-B56D-35BF-2AF8D49870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3D2894-1B71-E7B8-75A5-6CD064357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D5339A-58DA-147A-83C4-8903DB3FD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227C253-2DF7-14A0-7F30-F8A6B0597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203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56E1F2F-C72B-94FB-6D0D-004C4A06CD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BD71642-AA59-B76C-6F55-E354A681C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2A37F2-2F24-3EF8-AE53-336BB72D4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749B03-6680-1013-C27A-04B272C93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6DA8357-BD4D-4090-08ED-CE31F6B24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536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C90ABB-41A4-8295-294A-E4E104EC0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9560CB-30EA-6B15-D3A7-31398A7FA5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1EF5A1B-5203-C676-4FDE-0B1BC4318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A9E520-E460-D1D7-A69D-4DB0C48A2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EA22D6-16C5-621E-2EA2-66C82A15F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07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7E722E-0A34-C998-7938-A71782AB9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1C1CA94-1FEF-FB09-D4D5-30242BD148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666428-CD84-AE07-38BF-FE828C412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EBAAAF-13B8-A532-6384-5B7E1D66F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89BD7D-53CD-6716-57E8-C6D6F59F6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468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35BBFA-D970-3144-AFB1-1693E3785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EFFA836-482D-E46A-3B62-3204BBB938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1F99698-947E-CE63-95CC-0B35B9691A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6BC234E-502D-DBDB-176D-4E2C05C98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EA0A8AE-CF46-4469-09CF-ABC22329A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318ADC3-4E2A-D99E-D211-EC9505072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850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11C5B9-DB61-C37B-1362-4D071C724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53EC46E-0DE6-E865-63D1-AD4AC414AA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60A27A2-2ED5-6538-3213-9778DCC53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67AE24C-FA96-21FF-C030-F2DEE9A98B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233CBFF-1F01-EA8C-17BC-B96DCB4E2A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A9F2990-F1DA-2B29-AC6A-635CBD928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3754ECE-1F8D-C5EC-D14B-50FB34644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778CDC9-D4C2-79FC-90FF-BF4C0912F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277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91318F-5CBC-D706-F4D2-916A403A6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A05F35A1-30B0-AFEE-33EB-2DF08ED35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4652C47-F3F5-ECE2-2E92-64D8B8D46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8409F66-67F7-5231-03EB-D2D793CB7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190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852AD3C-48F7-95F8-B1B0-F5845B993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07E2EFF-8D49-EBC1-F566-54C840749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9A8608F-504B-929F-0460-CDAFA56D2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953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ADB803-6FD2-8DCA-66A7-F6E53AA5F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4C1FD5-3BB0-3A6C-6429-BBD9A79C8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7614A50-2983-BD5E-58B4-4729EE0211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EF74246-06D4-2CC0-2B1A-2D103469E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0785E01-6E06-1FDD-837C-FAAF0BED8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BE28C94-7B58-07B3-9099-6BA6E1C39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977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8128BD-FDA5-2EE9-1435-6BD7E6E7E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77AFBFF-5E8B-2E05-88D3-FFCAB8AE9F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77D2B8C-C3C9-2F4D-E9AE-197A39999C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F50F981-290D-9DED-6F13-9DBB65B84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9D54270-7FD6-E80D-D23A-BB2225A3A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ABB953C-2718-901D-6DE1-5F7B02EDB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098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CBCC2DD-1D20-7F6A-1D2A-4BA8F1809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180ED5D-178B-176C-CA77-4CB925200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BB1833-F9BB-5BC3-342A-9124E0BD14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FDEC0-B6E7-654F-94D2-90E86EB0D9EE}" type="datetimeFigureOut">
              <a:rPr lang="ru-RU" smtClean="0"/>
              <a:t>22.11.2025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A2C13A-3F04-D0C4-D90B-E587E2A9F0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89C0A6-E644-5ACE-07FD-278500B758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628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g"/><Relationship Id="rId5" Type="http://schemas.openxmlformats.org/officeDocument/2006/relationships/image" Target="../media/image36.jp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g"/><Relationship Id="rId3" Type="http://schemas.openxmlformats.org/officeDocument/2006/relationships/image" Target="../media/image3.png"/><Relationship Id="rId7" Type="http://schemas.openxmlformats.org/officeDocument/2006/relationships/image" Target="../media/image32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g"/><Relationship Id="rId5" Type="http://schemas.openxmlformats.org/officeDocument/2006/relationships/image" Target="../media/image38.jpg"/><Relationship Id="rId4" Type="http://schemas.openxmlformats.org/officeDocument/2006/relationships/image" Target="../media/image4.png"/><Relationship Id="rId9" Type="http://schemas.openxmlformats.org/officeDocument/2006/relationships/image" Target="../media/image39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g"/><Relationship Id="rId3" Type="http://schemas.openxmlformats.org/officeDocument/2006/relationships/image" Target="../media/image3.png"/><Relationship Id="rId7" Type="http://schemas.openxmlformats.org/officeDocument/2006/relationships/image" Target="../media/image42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g"/><Relationship Id="rId5" Type="http://schemas.openxmlformats.org/officeDocument/2006/relationships/image" Target="../media/image40.jp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g"/><Relationship Id="rId3" Type="http://schemas.openxmlformats.org/officeDocument/2006/relationships/image" Target="../media/image3.png"/><Relationship Id="rId7" Type="http://schemas.openxmlformats.org/officeDocument/2006/relationships/image" Target="../media/image24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g"/><Relationship Id="rId5" Type="http://schemas.openxmlformats.org/officeDocument/2006/relationships/image" Target="../media/image44.jpg"/><Relationship Id="rId4" Type="http://schemas.openxmlformats.org/officeDocument/2006/relationships/image" Target="../media/image4.png"/><Relationship Id="rId9" Type="http://schemas.openxmlformats.org/officeDocument/2006/relationships/image" Target="../media/image47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g"/><Relationship Id="rId3" Type="http://schemas.openxmlformats.org/officeDocument/2006/relationships/image" Target="../media/image3.png"/><Relationship Id="rId7" Type="http://schemas.openxmlformats.org/officeDocument/2006/relationships/image" Target="../media/image50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g"/><Relationship Id="rId5" Type="http://schemas.openxmlformats.org/officeDocument/2006/relationships/image" Target="../media/image48.jpg"/><Relationship Id="rId4" Type="http://schemas.openxmlformats.org/officeDocument/2006/relationships/image" Target="../media/image4.png"/><Relationship Id="rId9" Type="http://schemas.openxmlformats.org/officeDocument/2006/relationships/image" Target="../media/image52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g"/><Relationship Id="rId3" Type="http://schemas.openxmlformats.org/officeDocument/2006/relationships/image" Target="../media/image3.png"/><Relationship Id="rId7" Type="http://schemas.openxmlformats.org/officeDocument/2006/relationships/image" Target="../media/image55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g"/><Relationship Id="rId5" Type="http://schemas.openxmlformats.org/officeDocument/2006/relationships/image" Target="../media/image53.png"/><Relationship Id="rId10" Type="http://schemas.openxmlformats.org/officeDocument/2006/relationships/image" Target="../media/image58.jpg"/><Relationship Id="rId4" Type="http://schemas.openxmlformats.org/officeDocument/2006/relationships/image" Target="../media/image4.png"/><Relationship Id="rId9" Type="http://schemas.openxmlformats.org/officeDocument/2006/relationships/image" Target="../media/image5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openxmlformats.org/officeDocument/2006/relationships/image" Target="../media/image3.png"/><Relationship Id="rId7" Type="http://schemas.openxmlformats.org/officeDocument/2006/relationships/image" Target="../media/image11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4.png"/><Relationship Id="rId9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image" Target="../media/image3.png"/><Relationship Id="rId7" Type="http://schemas.openxmlformats.org/officeDocument/2006/relationships/image" Target="../media/image17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png"/><Relationship Id="rId4" Type="http://schemas.openxmlformats.org/officeDocument/2006/relationships/image" Target="../media/image4.png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3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6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g"/><Relationship Id="rId5" Type="http://schemas.openxmlformats.org/officeDocument/2006/relationships/image" Target="../media/image24.jp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jp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3" Type="http://schemas.openxmlformats.org/officeDocument/2006/relationships/image" Target="../media/image3.png"/><Relationship Id="rId7" Type="http://schemas.openxmlformats.org/officeDocument/2006/relationships/image" Target="../media/image32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g"/><Relationship Id="rId5" Type="http://schemas.openxmlformats.org/officeDocument/2006/relationships/image" Target="../media/image30.jpg"/><Relationship Id="rId10" Type="http://schemas.openxmlformats.org/officeDocument/2006/relationships/image" Target="../media/image35.jpg"/><Relationship Id="rId4" Type="http://schemas.openxmlformats.org/officeDocument/2006/relationships/image" Target="../media/image4.png"/><Relationship Id="rId9" Type="http://schemas.openxmlformats.org/officeDocument/2006/relationships/image" Target="../media/image3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5F99828-9BBF-D5C6-4B23-D9E05129E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1519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773B1E8-D1C2-4DEF-0B5C-0CD1EB2619A5}"/>
              </a:ext>
            </a:extLst>
          </p:cNvPr>
          <p:cNvSpPr txBox="1"/>
          <p:nvPr/>
        </p:nvSpPr>
        <p:spPr>
          <a:xfrm>
            <a:off x="5365690" y="1844608"/>
            <a:ext cx="66920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00339E"/>
                </a:solidFill>
                <a:latin typeface="Onest Black" pitchFamily="2" charset="0"/>
              </a:rPr>
              <a:t>Внеурочная </a:t>
            </a:r>
            <a:r>
              <a:rPr lang="ru-RU" sz="3600" dirty="0" smtClean="0">
                <a:solidFill>
                  <a:srgbClr val="00339E"/>
                </a:solidFill>
                <a:latin typeface="Onest Black" pitchFamily="2" charset="0"/>
              </a:rPr>
              <a:t>деятельность </a:t>
            </a:r>
            <a:r>
              <a:rPr lang="ru-RU" sz="3600" dirty="0">
                <a:solidFill>
                  <a:srgbClr val="00339E"/>
                </a:solidFill>
                <a:latin typeface="Onest Black" pitchFamily="2" charset="0"/>
              </a:rPr>
              <a:t>как ключевой фактор успешного освоения вепсского </a:t>
            </a:r>
            <a:r>
              <a:rPr lang="ru-RU" sz="3600" dirty="0" smtClean="0">
                <a:solidFill>
                  <a:srgbClr val="00339E"/>
                </a:solidFill>
                <a:latin typeface="Onest Black" pitchFamily="2" charset="0"/>
              </a:rPr>
              <a:t>языка.</a:t>
            </a:r>
            <a:endParaRPr lang="ru-RU" sz="3600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C1D8E9-752B-A4A7-6A35-0122822A6B41}"/>
              </a:ext>
            </a:extLst>
          </p:cNvPr>
          <p:cNvSpPr txBox="1"/>
          <p:nvPr/>
        </p:nvSpPr>
        <p:spPr>
          <a:xfrm>
            <a:off x="5285064" y="3867325"/>
            <a:ext cx="690693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Onest Regular" pitchFamily="2" charset="0"/>
              </a:rPr>
              <a:t>(из опыта работы </a:t>
            </a:r>
            <a:endParaRPr lang="ru-RU" sz="2600" dirty="0" smtClean="0">
              <a:solidFill>
                <a:schemeClr val="tx1">
                  <a:lumMod val="95000"/>
                  <a:lumOff val="5000"/>
                </a:schemeClr>
              </a:solidFill>
              <a:latin typeface="Onest Regular" pitchFamily="2" charset="0"/>
            </a:endParaRPr>
          </a:p>
          <a:p>
            <a:r>
              <a:rPr lang="ru-RU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Onest Regular" pitchFamily="2" charset="0"/>
              </a:rPr>
              <a:t>МОУ </a:t>
            </a:r>
            <a:r>
              <a:rPr lang="ru-RU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Onest Regular" pitchFamily="2" charset="0"/>
              </a:rPr>
              <a:t>«</a:t>
            </a:r>
            <a:r>
              <a:rPr lang="ru-RU" sz="26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Onest Regular" pitchFamily="2" charset="0"/>
              </a:rPr>
              <a:t>Шелтозерская</a:t>
            </a:r>
            <a:r>
              <a:rPr lang="ru-RU" sz="2600" dirty="0">
                <a:solidFill>
                  <a:schemeClr val="tx1">
                    <a:lumMod val="95000"/>
                    <a:lumOff val="5000"/>
                  </a:schemeClr>
                </a:solidFill>
                <a:latin typeface="Onest Regular" pitchFamily="2" charset="0"/>
              </a:rPr>
              <a:t> СОШ</a:t>
            </a:r>
            <a:r>
              <a:rPr lang="ru-RU" sz="2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Onest Regular" pitchFamily="2" charset="0"/>
              </a:rPr>
              <a:t>», Республика Карелия, вепсский язык)</a:t>
            </a:r>
            <a:endParaRPr lang="ru-RU" sz="2600" dirty="0">
              <a:solidFill>
                <a:schemeClr val="tx1">
                  <a:lumMod val="95000"/>
                  <a:lumOff val="5000"/>
                </a:schemeClr>
              </a:solidFill>
              <a:latin typeface="Onest Regular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824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C393D69-31DE-441F-BFD4-6B48766018AC}"/>
              </a:ext>
            </a:extLst>
          </p:cNvPr>
          <p:cNvSpPr txBox="1"/>
          <p:nvPr/>
        </p:nvSpPr>
        <p:spPr>
          <a:xfrm>
            <a:off x="344539" y="828749"/>
            <a:ext cx="9193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339E"/>
                </a:solidFill>
                <a:latin typeface="Onest Regular" pitchFamily="2" charset="0"/>
              </a:rPr>
              <a:t>Связь с учебным предметом «Родной (вепсский) язык» </a:t>
            </a:r>
            <a:endParaRPr lang="ru-RU" sz="2800" dirty="0">
              <a:solidFill>
                <a:srgbClr val="00339E"/>
              </a:solidFill>
              <a:latin typeface="Onest Regular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2878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EA60C1-A099-77AF-AE2A-C247AE5E0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08923"/>
            <a:ext cx="1098796" cy="10987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664" y="3171038"/>
            <a:ext cx="4387441" cy="32905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40" y="1652631"/>
            <a:ext cx="6411984" cy="480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0671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C393D69-31DE-441F-BFD4-6B48766018AC}"/>
              </a:ext>
            </a:extLst>
          </p:cNvPr>
          <p:cNvSpPr txBox="1"/>
          <p:nvPr/>
        </p:nvSpPr>
        <p:spPr>
          <a:xfrm>
            <a:off x="344539" y="828749"/>
            <a:ext cx="9193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339E"/>
                </a:solidFill>
                <a:latin typeface="Onest Regular" pitchFamily="2" charset="0"/>
              </a:rPr>
              <a:t> </a:t>
            </a:r>
            <a:endParaRPr lang="ru-RU" sz="2800" dirty="0">
              <a:solidFill>
                <a:srgbClr val="00339E"/>
              </a:solidFill>
              <a:latin typeface="Onest Regular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2878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EA60C1-A099-77AF-AE2A-C247AE5E0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08923"/>
            <a:ext cx="1098796" cy="10987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2" t="14934" r="4735" b="18814"/>
          <a:stretch/>
        </p:blipFill>
        <p:spPr>
          <a:xfrm>
            <a:off x="303289" y="689272"/>
            <a:ext cx="2279077" cy="296356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2" t="1441" r="4762" b="1022"/>
          <a:stretch/>
        </p:blipFill>
        <p:spPr>
          <a:xfrm>
            <a:off x="460160" y="3780233"/>
            <a:ext cx="2144786" cy="307776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5654" y="3798360"/>
            <a:ext cx="2281134" cy="304151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5654" y="705594"/>
            <a:ext cx="2294730" cy="305964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983" y="2336534"/>
            <a:ext cx="5807978" cy="4355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8688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2878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EA60C1-A099-77AF-AE2A-C247AE5E0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08923"/>
            <a:ext cx="1098796" cy="109879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86" t="6116"/>
          <a:stretch/>
        </p:blipFill>
        <p:spPr>
          <a:xfrm>
            <a:off x="0" y="664300"/>
            <a:ext cx="2516697" cy="328683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151" y="2377995"/>
            <a:ext cx="5478010" cy="410850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615" b="15230"/>
          <a:stretch/>
        </p:blipFill>
        <p:spPr>
          <a:xfrm>
            <a:off x="3170119" y="734577"/>
            <a:ext cx="2925881" cy="328683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348" y="4091691"/>
            <a:ext cx="3501006" cy="2625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48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2878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EA60C1-A099-77AF-AE2A-C247AE5E0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08923"/>
            <a:ext cx="1098796" cy="10987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28" y="830510"/>
            <a:ext cx="3735897" cy="28019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428" y="3787631"/>
            <a:ext cx="3735897" cy="280192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186" y="851483"/>
            <a:ext cx="3707933" cy="278095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187" y="3787631"/>
            <a:ext cx="3735896" cy="280192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5861" y="2627853"/>
            <a:ext cx="3660396" cy="2745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0276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2878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EA60C1-A099-77AF-AE2A-C247AE5E0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08923"/>
            <a:ext cx="1098796" cy="10987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46" t="9908"/>
          <a:stretch/>
        </p:blipFill>
        <p:spPr>
          <a:xfrm>
            <a:off x="3952452" y="746620"/>
            <a:ext cx="2828670" cy="268238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06" y="746620"/>
            <a:ext cx="3576506" cy="26823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06" y="3840060"/>
            <a:ext cx="3576506" cy="268238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019" y="2558505"/>
            <a:ext cx="3036531" cy="404870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74" r="-3069" b="6455"/>
          <a:stretch/>
        </p:blipFill>
        <p:spPr>
          <a:xfrm>
            <a:off x="3952452" y="3737294"/>
            <a:ext cx="2662240" cy="2785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5979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2878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EA60C1-A099-77AF-AE2A-C247AE5E0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08923"/>
            <a:ext cx="1098796" cy="10987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65309" y="2415543"/>
            <a:ext cx="2255716" cy="433463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15" r="-1455" b="6422"/>
          <a:stretch/>
        </p:blipFill>
        <p:spPr>
          <a:xfrm>
            <a:off x="52197" y="3697846"/>
            <a:ext cx="1937857" cy="31601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8471" r="-4157" b="23303"/>
          <a:stretch/>
        </p:blipFill>
        <p:spPr>
          <a:xfrm>
            <a:off x="21298" y="700939"/>
            <a:ext cx="2379905" cy="29402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1774" r="-6051" b="24037"/>
          <a:stretch/>
        </p:blipFill>
        <p:spPr>
          <a:xfrm>
            <a:off x="2422501" y="700939"/>
            <a:ext cx="2596320" cy="29319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19" r="708" b="6544"/>
          <a:stretch/>
        </p:blipFill>
        <p:spPr>
          <a:xfrm>
            <a:off x="5009098" y="914617"/>
            <a:ext cx="3727532" cy="583555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19" r="-233" b="6667"/>
          <a:stretch/>
        </p:blipFill>
        <p:spPr>
          <a:xfrm>
            <a:off x="2526768" y="3694797"/>
            <a:ext cx="2045231" cy="3166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219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95D0B7-E034-1E0E-2B36-8529BF896A63}"/>
              </a:ext>
            </a:extLst>
          </p:cNvPr>
          <p:cNvSpPr txBox="1"/>
          <p:nvPr/>
        </p:nvSpPr>
        <p:spPr>
          <a:xfrm>
            <a:off x="547744" y="1511455"/>
            <a:ext cx="1152401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339E"/>
                </a:solidFill>
                <a:latin typeface="Onest Black" pitchFamily="2" charset="0"/>
              </a:rPr>
              <a:t>Внеурочная деятельность играет </a:t>
            </a:r>
            <a:endParaRPr lang="ru-RU" sz="2800" b="1" dirty="0" smtClean="0">
              <a:solidFill>
                <a:srgbClr val="00339E"/>
              </a:solidFill>
              <a:latin typeface="Onest Black" pitchFamily="2" charset="0"/>
            </a:endParaRPr>
          </a:p>
          <a:p>
            <a:r>
              <a:rPr lang="ru-RU" sz="2800" b="1" dirty="0" smtClean="0">
                <a:solidFill>
                  <a:srgbClr val="00339E"/>
                </a:solidFill>
                <a:latin typeface="Onest Black" pitchFamily="2" charset="0"/>
              </a:rPr>
              <a:t>ключевую </a:t>
            </a:r>
            <a:r>
              <a:rPr lang="ru-RU" sz="2800" b="1" dirty="0">
                <a:solidFill>
                  <a:srgbClr val="00339E"/>
                </a:solidFill>
                <a:latin typeface="Onest Black" pitchFamily="2" charset="0"/>
              </a:rPr>
              <a:t>роль </a:t>
            </a:r>
            <a:r>
              <a:rPr lang="ru-RU" sz="2800" b="1" dirty="0" smtClean="0">
                <a:solidFill>
                  <a:srgbClr val="00339E"/>
                </a:solidFill>
                <a:latin typeface="Onest Black" pitchFamily="2" charset="0"/>
              </a:rPr>
              <a:t>в </a:t>
            </a:r>
            <a:r>
              <a:rPr lang="ru-RU" sz="2800" b="1" dirty="0">
                <a:solidFill>
                  <a:srgbClr val="00339E"/>
                </a:solidFill>
                <a:latin typeface="Onest Black" pitchFamily="2" charset="0"/>
              </a:rPr>
              <a:t>формировании </a:t>
            </a:r>
            <a:endParaRPr lang="ru-RU" sz="2800" b="1" dirty="0" smtClean="0">
              <a:solidFill>
                <a:srgbClr val="00339E"/>
              </a:solidFill>
              <a:latin typeface="Onest Black" pitchFamily="2" charset="0"/>
            </a:endParaRPr>
          </a:p>
          <a:p>
            <a:r>
              <a:rPr lang="ru-RU" sz="2800" b="1" dirty="0" smtClean="0">
                <a:solidFill>
                  <a:srgbClr val="00339E"/>
                </a:solidFill>
                <a:latin typeface="Onest Black" pitchFamily="2" charset="0"/>
              </a:rPr>
              <a:t>языковой </a:t>
            </a:r>
            <a:r>
              <a:rPr lang="ru-RU" sz="2800" b="1" dirty="0">
                <a:solidFill>
                  <a:srgbClr val="00339E"/>
                </a:solidFill>
                <a:latin typeface="Onest Black" pitchFamily="2" charset="0"/>
              </a:rPr>
              <a:t>компетенции учащихся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337142C-44C3-289E-A6AA-EE14BE5469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511456"/>
            <a:ext cx="876411" cy="88320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5A1BB21-5BF7-539D-B47E-447843CF9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432532"/>
            <a:ext cx="1098796" cy="10987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21" y="2896450"/>
            <a:ext cx="5377985" cy="349071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2240" y="2915039"/>
            <a:ext cx="4629494" cy="3472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752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26BDE79-3438-96F5-9ED4-497D0924E2DE}"/>
              </a:ext>
            </a:extLst>
          </p:cNvPr>
          <p:cNvSpPr txBox="1"/>
          <p:nvPr/>
        </p:nvSpPr>
        <p:spPr>
          <a:xfrm>
            <a:off x="591670" y="1042239"/>
            <a:ext cx="8194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9E"/>
                </a:solidFill>
                <a:latin typeface="Onest Black" pitchFamily="2" charset="0"/>
              </a:rPr>
              <a:t>Учителя вепсского языка из Карелии, </a:t>
            </a:r>
          </a:p>
          <a:p>
            <a:r>
              <a:rPr lang="ru-RU" sz="2400" b="1" dirty="0" smtClean="0">
                <a:solidFill>
                  <a:srgbClr val="00339E"/>
                </a:solidFill>
                <a:latin typeface="Onest Black" pitchFamily="2" charset="0"/>
              </a:rPr>
              <a:t>                         </a:t>
            </a:r>
            <a:r>
              <a:rPr lang="ru-RU" sz="2400" b="1" dirty="0" err="1" smtClean="0">
                <a:solidFill>
                  <a:srgbClr val="00339E"/>
                </a:solidFill>
                <a:latin typeface="Onest Black" pitchFamily="2" charset="0"/>
              </a:rPr>
              <a:t>Лениградской</a:t>
            </a:r>
            <a:r>
              <a:rPr lang="ru-RU" sz="2400" b="1" dirty="0" smtClean="0">
                <a:solidFill>
                  <a:srgbClr val="00339E"/>
                </a:solidFill>
                <a:latin typeface="Onest Black" pitchFamily="2" charset="0"/>
              </a:rPr>
              <a:t> и Вологодской областей.</a:t>
            </a:r>
            <a:r>
              <a:rPr lang="ru-RU" sz="2400" b="1" dirty="0" smtClean="0">
                <a:solidFill>
                  <a:srgbClr val="00339E"/>
                </a:solidFill>
                <a:effectLst/>
                <a:latin typeface="Onest Black" pitchFamily="2" charset="0"/>
              </a:rPr>
              <a:t> 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121163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042239"/>
            <a:ext cx="1098796" cy="10987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599" y="1958339"/>
            <a:ext cx="7390702" cy="4928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441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337142C-44C3-289E-A6AA-EE14BE5469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511456"/>
            <a:ext cx="876411" cy="88320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5A1BB21-5BF7-539D-B47E-447843CF9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432532"/>
            <a:ext cx="1098796" cy="10987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1" y="3766657"/>
            <a:ext cx="3920455" cy="29403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1093" y="3766657"/>
            <a:ext cx="2205256" cy="294034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51" y="837268"/>
            <a:ext cx="2083790" cy="277838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1834" y="837268"/>
            <a:ext cx="3704515" cy="277838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847" y="3012983"/>
            <a:ext cx="4925355" cy="369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0739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5F27425-CE3D-01BE-94DD-1F30286F27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A45ED43-CD9F-17CE-764A-8D2BA18367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3079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E0B7F05-BAC2-C42F-1D38-4F7D336876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29023"/>
            <a:ext cx="1098796" cy="10987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9771" y="767102"/>
            <a:ext cx="4346162" cy="326368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78" y="760114"/>
            <a:ext cx="2453097" cy="327079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9785" y="4339969"/>
            <a:ext cx="2936148" cy="220211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01" r="-1430" b="29297"/>
          <a:stretch/>
        </p:blipFill>
        <p:spPr>
          <a:xfrm>
            <a:off x="361809" y="4339969"/>
            <a:ext cx="2947962" cy="220897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24553" y="2484303"/>
            <a:ext cx="3432865" cy="4353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146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8D6A9C5-CA2D-366C-3F6E-07C8FCB4E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9E50E92-AABF-569E-03A6-12024E863398}"/>
              </a:ext>
            </a:extLst>
          </p:cNvPr>
          <p:cNvSpPr txBox="1"/>
          <p:nvPr/>
        </p:nvSpPr>
        <p:spPr>
          <a:xfrm>
            <a:off x="185781" y="2527802"/>
            <a:ext cx="4457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Onest Regular" pitchFamily="2" charset="0"/>
              </a:rPr>
              <a:t>«Вепсская сказка» (1-4класс)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EDF150E-F7A0-0729-8156-0D1F09E15784}"/>
              </a:ext>
            </a:extLst>
          </p:cNvPr>
          <p:cNvSpPr txBox="1"/>
          <p:nvPr/>
        </p:nvSpPr>
        <p:spPr>
          <a:xfrm>
            <a:off x="3501226" y="2902901"/>
            <a:ext cx="4457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Onest Regular" pitchFamily="2" charset="0"/>
              </a:rPr>
              <a:t>«Вепсский фольклор» (5 класс)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C8182E-C5B4-DCEF-552D-081A63714EAA}"/>
              </a:ext>
            </a:extLst>
          </p:cNvPr>
          <p:cNvSpPr txBox="1"/>
          <p:nvPr/>
        </p:nvSpPr>
        <p:spPr>
          <a:xfrm>
            <a:off x="247028" y="999339"/>
            <a:ext cx="90871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339E"/>
                </a:solidFill>
                <a:latin typeface="Onest Black" pitchFamily="2" charset="0"/>
              </a:rPr>
              <a:t>МОУ «</a:t>
            </a:r>
            <a:r>
              <a:rPr lang="ru-RU" sz="2400" b="1" dirty="0" err="1">
                <a:solidFill>
                  <a:srgbClr val="00339E"/>
                </a:solidFill>
                <a:latin typeface="Onest Black" pitchFamily="2" charset="0"/>
              </a:rPr>
              <a:t>Шелтозерская</a:t>
            </a:r>
            <a:r>
              <a:rPr lang="ru-RU" sz="2400" b="1" dirty="0">
                <a:solidFill>
                  <a:srgbClr val="00339E"/>
                </a:solidFill>
                <a:latin typeface="Onest Black" pitchFamily="2" charset="0"/>
              </a:rPr>
              <a:t> СОШ» реализует три программы внеурочной деятельности духовно-нравственной </a:t>
            </a:r>
            <a:r>
              <a:rPr lang="ru-RU" sz="2400" b="1" dirty="0" smtClean="0">
                <a:solidFill>
                  <a:srgbClr val="00339E"/>
                </a:solidFill>
                <a:latin typeface="Onest Black" pitchFamily="2" charset="0"/>
              </a:rPr>
              <a:t>направленности (вепсский язык): 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AD62229-1D87-13F2-48E6-FB6A18FF21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316510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42B13E8-C266-4982-62EB-AB0947CCE5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37586"/>
            <a:ext cx="1098796" cy="109879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099868" y="3292354"/>
            <a:ext cx="38813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«Обычаи моего народа» (6-7 </a:t>
            </a:r>
            <a:r>
              <a:rPr lang="ru-RU" dirty="0" smtClean="0"/>
              <a:t>класс)</a:t>
            </a:r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56332" y="4061170"/>
            <a:ext cx="3489591" cy="261614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9569" y="4168564"/>
            <a:ext cx="4590686" cy="218255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34" y="4136701"/>
            <a:ext cx="3435292" cy="2576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7849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8D6A9C5-CA2D-366C-3F6E-07C8FCB4E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AD62229-1D87-13F2-48E6-FB6A18FF21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316510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42B13E8-C266-4982-62EB-AB0947CCE5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37586"/>
            <a:ext cx="1098796" cy="10987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612" y="2336382"/>
            <a:ext cx="2658060" cy="199354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1433" y="4536098"/>
            <a:ext cx="2878046" cy="215853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10" y="1706443"/>
            <a:ext cx="6298881" cy="472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6788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C393D69-31DE-441F-BFD4-6B48766018AC}"/>
              </a:ext>
            </a:extLst>
          </p:cNvPr>
          <p:cNvSpPr txBox="1"/>
          <p:nvPr/>
        </p:nvSpPr>
        <p:spPr>
          <a:xfrm>
            <a:off x="344539" y="828749"/>
            <a:ext cx="701260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339E"/>
                </a:solidFill>
                <a:latin typeface="Onest Regular" pitchFamily="2" charset="0"/>
              </a:rPr>
              <a:t>Межрегиональные фестивали вепсской культуры</a:t>
            </a:r>
          </a:p>
          <a:p>
            <a:r>
              <a:rPr lang="ru-RU" sz="2800" dirty="0">
                <a:solidFill>
                  <a:srgbClr val="00339E"/>
                </a:solidFill>
                <a:latin typeface="Onest Regular" pitchFamily="2" charset="0"/>
              </a:rPr>
              <a:t>(«Вепсская сказка», «Песенный клубок», «По традициям вепсского народа».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2878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EA60C1-A099-77AF-AE2A-C247AE5E0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08923"/>
            <a:ext cx="1098796" cy="109879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73" y="3271744"/>
            <a:ext cx="5177597" cy="345281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5943" y="3271744"/>
            <a:ext cx="4551154" cy="3452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63368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C393D69-31DE-441F-BFD4-6B48766018AC}"/>
              </a:ext>
            </a:extLst>
          </p:cNvPr>
          <p:cNvSpPr txBox="1"/>
          <p:nvPr/>
        </p:nvSpPr>
        <p:spPr>
          <a:xfrm>
            <a:off x="344539" y="828749"/>
            <a:ext cx="7012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339E"/>
                </a:solidFill>
                <a:latin typeface="Onest Regular" pitchFamily="2" charset="0"/>
              </a:rPr>
              <a:t>Конкурсы от КИРО</a:t>
            </a:r>
            <a:endParaRPr lang="ru-RU" sz="2800" dirty="0">
              <a:solidFill>
                <a:srgbClr val="00339E"/>
              </a:solidFill>
              <a:latin typeface="Onest Regular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2878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BEA60C1-A099-77AF-AE2A-C247AE5E0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08923"/>
            <a:ext cx="1098796" cy="10987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2" r="2087" b="36273"/>
          <a:stretch/>
        </p:blipFill>
        <p:spPr>
          <a:xfrm>
            <a:off x="106640" y="1434518"/>
            <a:ext cx="2754005" cy="36156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65" r="6638" b="39391"/>
          <a:stretch/>
        </p:blipFill>
        <p:spPr>
          <a:xfrm>
            <a:off x="2822894" y="2142716"/>
            <a:ext cx="2829506" cy="317103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" r="5582" b="8257"/>
          <a:stretch/>
        </p:blipFill>
        <p:spPr>
          <a:xfrm>
            <a:off x="5898335" y="750031"/>
            <a:ext cx="2090399" cy="256020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9" t="13456" r="5257" b="3120"/>
          <a:stretch/>
        </p:blipFill>
        <p:spPr>
          <a:xfrm>
            <a:off x="5898335" y="3783434"/>
            <a:ext cx="2129930" cy="270505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00" t="7951" r="6235" b="5688"/>
          <a:stretch/>
        </p:blipFill>
        <p:spPr>
          <a:xfrm>
            <a:off x="8175216" y="2345122"/>
            <a:ext cx="1934916" cy="270505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73" r="7376" b="6299"/>
          <a:stretch/>
        </p:blipFill>
        <p:spPr>
          <a:xfrm>
            <a:off x="10214233" y="4219663"/>
            <a:ext cx="1916760" cy="2362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019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692</TotalTime>
  <Words>120</Words>
  <Application>Microsoft Office PowerPoint</Application>
  <PresentationFormat>Широкоэкранный</PresentationFormat>
  <Paragraphs>17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Onest Black</vt:lpstr>
      <vt:lpstr>Onest Regular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konos</cp:lastModifiedBy>
  <cp:revision>31</cp:revision>
  <dcterms:created xsi:type="dcterms:W3CDTF">2025-03-19T07:31:17Z</dcterms:created>
  <dcterms:modified xsi:type="dcterms:W3CDTF">2025-11-22T10:58:22Z</dcterms:modified>
</cp:coreProperties>
</file>