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7" r:id="rId4"/>
    <p:sldId id="274" r:id="rId5"/>
    <p:sldId id="263" r:id="rId6"/>
    <p:sldId id="265" r:id="rId7"/>
    <p:sldId id="270" r:id="rId8"/>
    <p:sldId id="280" r:id="rId9"/>
    <p:sldId id="279" r:id="rId10"/>
    <p:sldId id="277" r:id="rId11"/>
    <p:sldId id="282" r:id="rId12"/>
    <p:sldId id="278" r:id="rId13"/>
    <p:sldId id="272" r:id="rId14"/>
    <p:sldId id="273" r:id="rId15"/>
    <p:sldId id="276" r:id="rId16"/>
    <p:sldId id="25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BAB"/>
    <a:srgbClr val="00339E"/>
    <a:srgbClr val="1B3BA3"/>
    <a:srgbClr val="1B3BB9"/>
    <a:srgbClr val="1B3BC9"/>
    <a:srgbClr val="1B397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49" autoAdjust="0"/>
    <p:restoredTop sz="94679"/>
  </p:normalViewPr>
  <p:slideViewPr>
    <p:cSldViewPr snapToGrid="0">
      <p:cViewPr varScale="1">
        <p:scale>
          <a:sx n="70" d="100"/>
          <a:sy n="70" d="100"/>
        </p:scale>
        <p:origin x="96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9BF497-CE82-4AF7-A47E-F463B8C7ACD6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53D58-8ED5-4065-BA3E-693D6595F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283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78034-5B72-4882-A703-0DC4626EFBCC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765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78034-5B72-4882-A703-0DC4626EFBCC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2429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3.png"/><Relationship Id="rId7" Type="http://schemas.openxmlformats.org/officeDocument/2006/relationships/image" Target="../media/image40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.png"/><Relationship Id="rId5" Type="http://schemas.openxmlformats.org/officeDocument/2006/relationships/image" Target="../media/image38.jpe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13.pn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10" Type="http://schemas.openxmlformats.org/officeDocument/2006/relationships/image" Target="../media/image47.jpeg"/><Relationship Id="rId4" Type="http://schemas.openxmlformats.org/officeDocument/2006/relationships/image" Target="../media/image38.jpeg"/><Relationship Id="rId9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g"/><Relationship Id="rId5" Type="http://schemas.openxmlformats.org/officeDocument/2006/relationships/image" Target="../media/image50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3.png"/><Relationship Id="rId5" Type="http://schemas.openxmlformats.org/officeDocument/2006/relationships/image" Target="../media/image16.png"/><Relationship Id="rId10" Type="http://schemas.openxmlformats.org/officeDocument/2006/relationships/image" Target="../media/image4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.png"/><Relationship Id="rId7" Type="http://schemas.openxmlformats.org/officeDocument/2006/relationships/image" Target="../media/image24.png"/><Relationship Id="rId12" Type="http://schemas.openxmlformats.org/officeDocument/2006/relationships/image" Target="../media/image28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4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877419" y="2091898"/>
            <a:ext cx="56139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339E"/>
                </a:solidFill>
                <a:latin typeface="Onest Black" pitchFamily="2" charset="0"/>
              </a:rPr>
              <a:t>Концепция преподавания родных языков и литератур народов Российской Федерации: опыт реализации в Республике </a:t>
            </a:r>
            <a:r>
              <a:rPr lang="ru-RU" sz="2400" dirty="0" smtClean="0">
                <a:solidFill>
                  <a:srgbClr val="00339E"/>
                </a:solidFill>
                <a:latin typeface="Onest Black" pitchFamily="2" charset="0"/>
              </a:rPr>
              <a:t>Татарстан</a:t>
            </a:r>
            <a:endParaRPr lang="ru-RU" sz="2400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877419" y="4328755"/>
            <a:ext cx="57231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effectLst/>
                <a:latin typeface="Onest Regular" pitchFamily="2" charset="0"/>
              </a:rPr>
              <a:t>Шарипова</a:t>
            </a:r>
            <a:r>
              <a:rPr lang="ru-RU" sz="1600" b="1" dirty="0" smtClean="0">
                <a:effectLst/>
                <a:latin typeface="Onest Regular" pitchFamily="2" charset="0"/>
              </a:rPr>
              <a:t> Алсу Самигулловна,</a:t>
            </a:r>
          </a:p>
          <a:p>
            <a:r>
              <a:rPr lang="ru-RU" sz="1600" dirty="0">
                <a:latin typeface="Onest Regular" pitchFamily="2" charset="0"/>
              </a:rPr>
              <a:t>н</a:t>
            </a:r>
            <a:r>
              <a:rPr lang="ru-RU" sz="1600" dirty="0" smtClean="0">
                <a:latin typeface="Onest Regular" pitchFamily="2" charset="0"/>
              </a:rPr>
              <a:t>ачальник управления национального образования Министерства образования и науки Республики Татарстан, доктор филологических наук</a:t>
            </a:r>
            <a:endParaRPr lang="ru-RU" sz="1600" dirty="0" smtClean="0">
              <a:effectLst/>
              <a:latin typeface="Onest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037" y="1946754"/>
            <a:ext cx="3016019" cy="2072913"/>
          </a:xfrm>
          <a:prstGeom prst="rect">
            <a:avLst/>
          </a:prstGeom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3953655" y="1243981"/>
            <a:ext cx="5616624" cy="691587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>
              <a:defRPr/>
            </a:pPr>
            <a:endParaRPr lang="ru-RU" sz="2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15" name="Номер слайда 2"/>
          <p:cNvSpPr txBox="1">
            <a:spLocks/>
          </p:cNvSpPr>
          <p:nvPr/>
        </p:nvSpPr>
        <p:spPr>
          <a:xfrm>
            <a:off x="9360329" y="6492875"/>
            <a:ext cx="2844800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defRPr/>
            </a:pPr>
            <a:r>
              <a:rPr lang="ru-RU" sz="1600" dirty="0">
                <a:solidFill>
                  <a:prstClr val="black">
                    <a:tint val="75000"/>
                  </a:prstClr>
                </a:solidFill>
                <a:latin typeface="Arial"/>
              </a:rPr>
              <a:t>19</a:t>
            </a:r>
          </a:p>
        </p:txBody>
      </p:sp>
      <p:sp>
        <p:nvSpPr>
          <p:cNvPr id="14" name="Заголовок 1"/>
          <p:cNvSpPr>
            <a:spLocks noGrp="1"/>
          </p:cNvSpPr>
          <p:nvPr/>
        </p:nvSpPr>
        <p:spPr bwMode="auto">
          <a:xfrm>
            <a:off x="940884" y="1523090"/>
            <a:ext cx="10266633" cy="732892"/>
          </a:xfrm>
        </p:spPr>
        <p:txBody>
          <a:bodyPr vert="horz" lIns="121920" tIns="60960" rIns="121920" bIns="60960" rtlCol="0" anchor="ctr">
            <a:noAutofit/>
          </a:bodyPr>
          <a:lstStyle>
            <a:lvl1pPr algn="ctr" defTabSz="914377">
              <a:spcBef>
                <a:spcPts val="0"/>
              </a:spcBef>
              <a:buNone/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1600" i="1" dirty="0">
                <a:latin typeface="Arial"/>
                <a:ea typeface="Arial"/>
                <a:cs typeface="Calibri Light"/>
              </a:rPr>
              <a:t>Всероссийский конкурс «Лучший учитель родного языка и родной литературы» - 2024</a:t>
            </a:r>
            <a:r>
              <a:rPr lang="ru-RU" sz="1867" dirty="0">
                <a:latin typeface="Arial"/>
                <a:ea typeface="Arial"/>
                <a:cs typeface="Calibri Light"/>
              </a:rPr>
              <a:t/>
            </a:r>
            <a:br>
              <a:rPr lang="ru-RU" sz="1867" dirty="0">
                <a:latin typeface="Arial"/>
                <a:ea typeface="Arial"/>
                <a:cs typeface="Calibri Light"/>
              </a:rPr>
            </a:br>
            <a:endParaRPr lang="ru-RU" sz="2400" dirty="0">
              <a:latin typeface="Arial"/>
              <a:ea typeface="Arial"/>
              <a:cs typeface="Calibri Light"/>
            </a:endParaRPr>
          </a:p>
        </p:txBody>
      </p:sp>
      <p:pic>
        <p:nvPicPr>
          <p:cNvPr id="19" name="Picture 2" descr="https://tatarstan.ru/file/photoreport3/print_9818519_73984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7392" y="13702141"/>
            <a:ext cx="2607824" cy="173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tatarstan.ru/file/photoreport3/print_9818519_73984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0533" y="14278205"/>
            <a:ext cx="2607824" cy="173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t="5461"/>
          <a:stretch/>
        </p:blipFill>
        <p:spPr>
          <a:xfrm>
            <a:off x="940884" y="1984566"/>
            <a:ext cx="3310416" cy="20351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10793" y="1978879"/>
            <a:ext cx="3138220" cy="1969361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862799" y="740843"/>
            <a:ext cx="7675113" cy="61555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1625038" eaLnBrk="0" hangingPunct="0">
              <a:defRPr/>
            </a:pPr>
            <a:r>
              <a:rPr lang="ru-RU" sz="3200" b="1" dirty="0">
                <a:solidFill>
                  <a:srgbClr val="00339E"/>
                </a:solidFill>
                <a:latin typeface="Onest Black" pitchFamily="2" charset="0"/>
              </a:rPr>
              <a:t>ПРОФЕССИОНАЛЬНЫЕ КОНКУРСЫ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412001" y="4079456"/>
            <a:ext cx="43919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ru-RU" sz="1400" b="1" i="1" dirty="0">
                <a:latin typeface="Arial"/>
                <a:ea typeface="Arial"/>
                <a:cs typeface="Calibri Light"/>
              </a:rPr>
              <a:t>Республиканский конкурс «Лучший учитель </a:t>
            </a:r>
          </a:p>
          <a:p>
            <a:pPr algn="ctr" defTabSz="914377">
              <a:defRPr/>
            </a:pPr>
            <a:r>
              <a:rPr lang="ru-RU" sz="1400" b="1" i="1" dirty="0">
                <a:latin typeface="Arial"/>
                <a:ea typeface="Arial"/>
                <a:cs typeface="Calibri Light"/>
              </a:rPr>
              <a:t>татарского языка и литературы» - 2025</a:t>
            </a:r>
            <a:br>
              <a:rPr lang="ru-RU" sz="1400" b="1" i="1" dirty="0">
                <a:latin typeface="Arial"/>
                <a:ea typeface="Arial"/>
                <a:cs typeface="Calibri Light"/>
              </a:rPr>
            </a:br>
            <a:endParaRPr lang="ru-RU" sz="1400" b="1" i="1" dirty="0">
              <a:latin typeface="Arial"/>
              <a:ea typeface="Arial"/>
              <a:cs typeface="Calibri Light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2799" y="4582029"/>
            <a:ext cx="3483276" cy="199381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44047" y="4542524"/>
            <a:ext cx="3351315" cy="2068569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8817130" y="3975919"/>
            <a:ext cx="2985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i="1" dirty="0">
                <a:latin typeface="Arial"/>
                <a:ea typeface="Arial"/>
                <a:cs typeface="Calibri Light"/>
              </a:rPr>
              <a:t>Республиканский конкурс «Воспитатель года - 2025» </a:t>
            </a:r>
            <a:br>
              <a:rPr lang="ru-RU" sz="1400" b="1" i="1" dirty="0">
                <a:latin typeface="Arial"/>
                <a:ea typeface="Arial"/>
                <a:cs typeface="Calibri Light"/>
              </a:rPr>
            </a:br>
            <a:endParaRPr lang="ru-RU" sz="1400" b="1" i="1" dirty="0">
              <a:latin typeface="Arial"/>
              <a:ea typeface="Arial"/>
              <a:cs typeface="Calibri Ligh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05654" y="4079456"/>
            <a:ext cx="3259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tt-RU" sz="1400" b="1" i="1" dirty="0">
                <a:latin typeface="Arial"/>
                <a:ea typeface="Arial"/>
                <a:cs typeface="Calibri Light"/>
              </a:rPr>
              <a:t>Всероссийский конкурс учителей родных языков - 2025</a:t>
            </a:r>
            <a:endParaRPr lang="ru-RU" sz="1400" b="1" i="1" dirty="0">
              <a:latin typeface="Arial"/>
              <a:ea typeface="Arial"/>
              <a:cs typeface="Calibri Ligh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85848" y="4542523"/>
            <a:ext cx="3384352" cy="210270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42836" y="668168"/>
            <a:ext cx="1098796" cy="109879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98132" y="775731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7001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3953655" y="1243981"/>
            <a:ext cx="5616624" cy="691587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>
              <a:defRPr/>
            </a:pPr>
            <a:endParaRPr lang="ru-RU" sz="2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15" name="Номер слайда 2"/>
          <p:cNvSpPr txBox="1">
            <a:spLocks/>
          </p:cNvSpPr>
          <p:nvPr/>
        </p:nvSpPr>
        <p:spPr>
          <a:xfrm>
            <a:off x="9360329" y="6492875"/>
            <a:ext cx="2844800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defRPr/>
            </a:pPr>
            <a:r>
              <a:rPr lang="ru-RU" sz="1600" dirty="0">
                <a:solidFill>
                  <a:prstClr val="black">
                    <a:tint val="75000"/>
                  </a:prstClr>
                </a:solidFill>
                <a:latin typeface="Arial"/>
              </a:rPr>
              <a:t>19</a:t>
            </a:r>
          </a:p>
        </p:txBody>
      </p:sp>
      <p:pic>
        <p:nvPicPr>
          <p:cNvPr id="19" name="Picture 2" descr="https://tatarstan.ru/file/photoreport3/print_9818519_73984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7392" y="13702141"/>
            <a:ext cx="2607824" cy="173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tatarstan.ru/file/photoreport3/print_9818519_73984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0533" y="14278205"/>
            <a:ext cx="2607824" cy="173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2836" y="668168"/>
            <a:ext cx="1098796" cy="109879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98132" y="775731"/>
            <a:ext cx="876411" cy="88320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72630" y="876660"/>
            <a:ext cx="9576056" cy="553996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1625038" eaLnBrk="0" hangingPunct="0">
              <a:defRPr/>
            </a:pPr>
            <a:r>
              <a:rPr lang="ru-RU" sz="2800" b="1" dirty="0">
                <a:solidFill>
                  <a:srgbClr val="00339E"/>
                </a:solidFill>
                <a:latin typeface="Onest Black" pitchFamily="2" charset="0"/>
              </a:rPr>
              <a:t>ГРАНТ «ЛУЧШИЙ </a:t>
            </a:r>
            <a:r>
              <a:rPr lang="ru-RU" sz="2800" b="1" dirty="0" smtClean="0">
                <a:solidFill>
                  <a:srgbClr val="00339E"/>
                </a:solidFill>
                <a:latin typeface="Onest Black" pitchFamily="2" charset="0"/>
              </a:rPr>
              <a:t>БИЛИНГВАЛЬНЫЙ ДЕТСКИЙ </a:t>
            </a:r>
            <a:r>
              <a:rPr lang="ru-RU" sz="2800" b="1" dirty="0">
                <a:solidFill>
                  <a:srgbClr val="00339E"/>
                </a:solidFill>
                <a:latin typeface="Onest Black" pitchFamily="2" charset="0"/>
              </a:rPr>
              <a:t>САД»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961858" y="1683079"/>
            <a:ext cx="6197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2018 - </a:t>
            </a:r>
            <a:r>
              <a:rPr lang="ru-RU" sz="2000" b="1" dirty="0"/>
              <a:t>2025 </a:t>
            </a:r>
            <a:r>
              <a:rPr lang="ru-RU" sz="2000" b="1" dirty="0" smtClean="0"/>
              <a:t>год </a:t>
            </a:r>
            <a:r>
              <a:rPr lang="ru-RU" sz="2000" b="1" dirty="0"/>
              <a:t>– </a:t>
            </a:r>
            <a:r>
              <a:rPr lang="ru-RU" sz="2000" b="1" dirty="0">
                <a:solidFill>
                  <a:srgbClr val="BB9C58"/>
                </a:solidFill>
              </a:rPr>
              <a:t>283 </a:t>
            </a:r>
            <a:r>
              <a:rPr lang="ru-RU" sz="2000" b="1" dirty="0" smtClean="0">
                <a:solidFill>
                  <a:srgbClr val="BB9C58"/>
                </a:solidFill>
              </a:rPr>
              <a:t>ДОО, </a:t>
            </a:r>
            <a:r>
              <a:rPr lang="ru-RU" sz="2000" dirty="0"/>
              <a:t>в </a:t>
            </a:r>
            <a:r>
              <a:rPr lang="ru-RU" sz="2000" dirty="0" err="1" smtClean="0"/>
              <a:t>т.ч</a:t>
            </a:r>
            <a:r>
              <a:rPr lang="ru-RU" sz="2000" dirty="0"/>
              <a:t>.</a:t>
            </a:r>
          </a:p>
          <a:p>
            <a:pPr algn="ctr"/>
            <a:r>
              <a:rPr lang="ru-RU" sz="2000" b="1" dirty="0" smtClean="0"/>
              <a:t>2025 </a:t>
            </a:r>
            <a:r>
              <a:rPr lang="ru-RU" sz="2000" b="1" dirty="0"/>
              <a:t>год – 30</a:t>
            </a:r>
            <a:r>
              <a:rPr lang="ru-RU" sz="2000" b="1" dirty="0">
                <a:solidFill>
                  <a:srgbClr val="BB9C58"/>
                </a:solidFill>
              </a:rPr>
              <a:t> ДОО</a:t>
            </a:r>
          </a:p>
          <a:p>
            <a:pPr algn="ctr"/>
            <a:r>
              <a:rPr lang="ru-RU" sz="2000" b="1" dirty="0" smtClean="0"/>
              <a:t>размер </a:t>
            </a:r>
            <a:r>
              <a:rPr lang="ru-RU" sz="2000" b="1" dirty="0"/>
              <a:t>гранта – </a:t>
            </a:r>
            <a:r>
              <a:rPr lang="ru-RU" sz="2000" b="1" dirty="0">
                <a:solidFill>
                  <a:srgbClr val="BB9C58"/>
                </a:solidFill>
              </a:rPr>
              <a:t>500 тысяч </a:t>
            </a:r>
            <a:r>
              <a:rPr lang="ru-RU" sz="2000" b="1" dirty="0" smtClean="0">
                <a:solidFill>
                  <a:srgbClr val="BB9C58"/>
                </a:solidFill>
              </a:rPr>
              <a:t>рублей</a:t>
            </a:r>
            <a:endParaRPr lang="ru-RU" sz="2000" b="1" dirty="0">
              <a:solidFill>
                <a:srgbClr val="BB9C58"/>
              </a:solidFill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07" y="2918111"/>
            <a:ext cx="5074284" cy="3805713"/>
          </a:xfrm>
          <a:prstGeom prst="round2DiagRect">
            <a:avLst>
              <a:gd name="adj1" fmla="val 50000"/>
              <a:gd name="adj2" fmla="val 0"/>
            </a:avLst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045" y="2874921"/>
            <a:ext cx="2855173" cy="3806899"/>
          </a:xfrm>
          <a:prstGeom prst="round2DiagRect">
            <a:avLst>
              <a:gd name="adj1" fmla="val 0"/>
              <a:gd name="adj2" fmla="val 50000"/>
            </a:avLst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772" y="2320822"/>
            <a:ext cx="3000911" cy="2250215"/>
          </a:xfrm>
          <a:prstGeom prst="round2DiagRect">
            <a:avLst>
              <a:gd name="adj1" fmla="val 0"/>
              <a:gd name="adj2" fmla="val 50000"/>
            </a:avLst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" t="6421" r="6068" b="4418"/>
          <a:stretch/>
        </p:blipFill>
        <p:spPr>
          <a:xfrm>
            <a:off x="8856744" y="4632919"/>
            <a:ext cx="3134968" cy="2149692"/>
          </a:xfrm>
          <a:prstGeom prst="round2DiagRect">
            <a:avLst>
              <a:gd name="adj1" fmla="val 5000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786768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690" y="0"/>
            <a:ext cx="12192000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67677" y="58842"/>
            <a:ext cx="919022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defRPr/>
            </a:pPr>
            <a:endParaRPr lang="ru-RU" sz="1400" b="1" dirty="0">
              <a:solidFill>
                <a:srgbClr val="BB9C58"/>
              </a:solidFill>
              <a:latin typeface="Arial"/>
            </a:endParaRPr>
          </a:p>
          <a:p>
            <a:pPr defTabSz="914377">
              <a:defRPr/>
            </a:pPr>
            <a:endParaRPr lang="ru-RU" sz="1400" b="1" dirty="0">
              <a:solidFill>
                <a:srgbClr val="BB9C58"/>
              </a:solidFill>
              <a:latin typeface="Arial"/>
            </a:endParaRPr>
          </a:p>
          <a:p>
            <a:pPr defTabSz="914377">
              <a:defRPr/>
            </a:pPr>
            <a:endParaRPr lang="ru-RU" sz="600" b="1" dirty="0">
              <a:solidFill>
                <a:srgbClr val="1F497D"/>
              </a:solidFill>
              <a:latin typeface="Arial"/>
            </a:endParaRPr>
          </a:p>
          <a:p>
            <a:pPr algn="just" defTabSz="914377">
              <a:defRPr/>
            </a:pPr>
            <a:endParaRPr lang="ru-RU" sz="600" dirty="0">
              <a:solidFill>
                <a:srgbClr val="4F81BD">
                  <a:lumMod val="50000"/>
                </a:srgbClr>
              </a:solidFill>
              <a:latin typeface="Arial"/>
            </a:endParaRPr>
          </a:p>
          <a:p>
            <a:pPr algn="just" defTabSz="914377">
              <a:defRPr/>
            </a:pPr>
            <a:endParaRPr lang="ru-RU" sz="600" dirty="0">
              <a:solidFill>
                <a:prstClr val="black"/>
              </a:solidFill>
              <a:latin typeface="Arial"/>
            </a:endParaRPr>
          </a:p>
          <a:p>
            <a:pPr algn="just" defTabSz="914377">
              <a:defRPr/>
            </a:pPr>
            <a:r>
              <a:rPr lang="ru-RU" b="1" dirty="0" smtClean="0">
                <a:solidFill>
                  <a:srgbClr val="00339E"/>
                </a:solidFill>
                <a:latin typeface="Onest Black" pitchFamily="2" charset="0"/>
              </a:rPr>
              <a:t>РЕСПУБЛИКАНСКИЙ КОНКУРС СРЕДИ МУНИЦИПАЛЬНЫХ ОБРАЗОВАТЕЛЬНЫХ ОРГАНИЗАЦИЙ НА РЕАЛИЗАЦИЮ ПРОЕКТОВ, НАПРАВЛЕННЫХ НА СОХРАНЕНИЕ И РАЗВИТИЕ ЯЗЫКОВ, ТРАДИЦИЙ, КУЛЬТУР НАРОДОВ, ПРОЖИВАЮЩИХ НА ТЕРРИТОРИИ РЕСПУБЛИКИ ТАТАРСТАН</a:t>
            </a:r>
            <a:endParaRPr lang="ru-RU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005169" y="2739509"/>
            <a:ext cx="2282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ru-RU" b="1" dirty="0">
                <a:solidFill>
                  <a:prstClr val="white"/>
                </a:solidFill>
                <a:latin typeface="Arial"/>
              </a:rPr>
              <a:t>2024 год</a:t>
            </a:r>
            <a:endParaRPr lang="ru-RU" b="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04045" y="2172058"/>
            <a:ext cx="27128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2400" dirty="0">
                <a:solidFill>
                  <a:srgbClr val="1B3BAB"/>
                </a:solidFill>
                <a:latin typeface="Arial"/>
              </a:rPr>
              <a:t>50</a:t>
            </a:r>
            <a:r>
              <a:rPr lang="ru-RU" sz="2400" dirty="0">
                <a:solidFill>
                  <a:srgbClr val="BB9C58"/>
                </a:solidFill>
                <a:latin typeface="Arial"/>
              </a:rPr>
              <a:t> </a:t>
            </a:r>
            <a:r>
              <a:rPr lang="ru-RU" sz="2400" dirty="0">
                <a:latin typeface="Arial"/>
              </a:rPr>
              <a:t>ДОО</a:t>
            </a:r>
          </a:p>
          <a:p>
            <a:pPr defTabSz="914377">
              <a:defRPr/>
            </a:pPr>
            <a:r>
              <a:rPr lang="ru-RU" sz="2400" dirty="0">
                <a:solidFill>
                  <a:srgbClr val="1B3BAB"/>
                </a:solidFill>
                <a:latin typeface="Arial"/>
              </a:rPr>
              <a:t>50</a:t>
            </a:r>
            <a:r>
              <a:rPr lang="ru-RU" sz="2400" dirty="0">
                <a:solidFill>
                  <a:srgbClr val="BB9C58"/>
                </a:solidFill>
                <a:latin typeface="Arial"/>
              </a:rPr>
              <a:t> </a:t>
            </a:r>
            <a:r>
              <a:rPr lang="ru-RU" sz="2400" dirty="0">
                <a:latin typeface="Arial"/>
              </a:rPr>
              <a:t>ОО 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1534556" y="2137900"/>
            <a:ext cx="3847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ru-RU" sz="2400" dirty="0">
                <a:solidFill>
                  <a:prstClr val="black"/>
                </a:solidFill>
                <a:latin typeface="Arial"/>
              </a:rPr>
              <a:t>размер поощрения</a:t>
            </a:r>
          </a:p>
          <a:p>
            <a:pPr algn="ctr" defTabSz="914377">
              <a:defRPr/>
            </a:pPr>
            <a:r>
              <a:rPr lang="ru-RU" sz="2400" dirty="0">
                <a:solidFill>
                  <a:srgbClr val="1B3BAB"/>
                </a:solidFill>
                <a:latin typeface="Arial"/>
              </a:rPr>
              <a:t>500 тыс.руб.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5316949" y="3135875"/>
            <a:ext cx="2282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ru-RU" b="1" dirty="0">
                <a:solidFill>
                  <a:prstClr val="white"/>
                </a:solidFill>
                <a:latin typeface="Arial"/>
              </a:rPr>
              <a:t>2024 год</a:t>
            </a:r>
            <a:endParaRPr lang="ru-RU" b="1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054" y="3366158"/>
            <a:ext cx="5088565" cy="3127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109" y="3352689"/>
            <a:ext cx="4801585" cy="3087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1808" y="775963"/>
            <a:ext cx="1098796" cy="109879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64513" y="799873"/>
            <a:ext cx="876411" cy="88320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458209" y="2143432"/>
            <a:ext cx="3173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sz="2400" dirty="0" smtClean="0">
                <a:solidFill>
                  <a:srgbClr val="1B3BAB"/>
                </a:solidFill>
                <a:latin typeface="Arial"/>
              </a:rPr>
              <a:t>100</a:t>
            </a:r>
            <a:r>
              <a:rPr lang="ru-RU" sz="2400" dirty="0" smtClean="0">
                <a:solidFill>
                  <a:srgbClr val="BB9C58"/>
                </a:solidFill>
                <a:latin typeface="Arial"/>
              </a:rPr>
              <a:t> </a:t>
            </a:r>
            <a:r>
              <a:rPr lang="ru-RU" sz="2400" dirty="0" smtClean="0">
                <a:latin typeface="Arial"/>
              </a:rPr>
              <a:t>учителей</a:t>
            </a:r>
            <a:endParaRPr lang="ru-RU" sz="2400" dirty="0">
              <a:latin typeface="Arial"/>
            </a:endParaRPr>
          </a:p>
          <a:p>
            <a:pPr defTabSz="914377">
              <a:defRPr/>
            </a:pPr>
            <a:r>
              <a:rPr lang="ru-RU" sz="2400" dirty="0" smtClean="0">
                <a:solidFill>
                  <a:srgbClr val="1B3BAB"/>
                </a:solidFill>
                <a:latin typeface="Arial"/>
              </a:rPr>
              <a:t>100</a:t>
            </a:r>
            <a:r>
              <a:rPr lang="ru-RU" sz="2400" dirty="0" smtClean="0">
                <a:solidFill>
                  <a:srgbClr val="BB9C58"/>
                </a:solidFill>
                <a:latin typeface="Arial"/>
              </a:rPr>
              <a:t> </a:t>
            </a:r>
            <a:r>
              <a:rPr lang="ru-RU" sz="2400" dirty="0" smtClean="0">
                <a:latin typeface="Arial"/>
              </a:rPr>
              <a:t>воспитателей </a:t>
            </a:r>
            <a:endParaRPr lang="ru-RU" sz="2400" dirty="0">
              <a:latin typeface="Arial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469500" y="2155016"/>
            <a:ext cx="3847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ru-RU" sz="2400" dirty="0">
                <a:solidFill>
                  <a:prstClr val="black"/>
                </a:solidFill>
                <a:latin typeface="Arial"/>
              </a:rPr>
              <a:t>размер поощрения</a:t>
            </a:r>
          </a:p>
          <a:p>
            <a:pPr algn="ctr" defTabSz="914377">
              <a:defRPr/>
            </a:pPr>
            <a:r>
              <a:rPr lang="ru-RU" sz="2400" dirty="0">
                <a:solidFill>
                  <a:srgbClr val="1B3BAB"/>
                </a:solidFill>
                <a:latin typeface="Arial"/>
              </a:rPr>
              <a:t>500 тыс.руб.</a:t>
            </a:r>
            <a:endParaRPr lang="ru-RU" sz="2667" dirty="0">
              <a:solidFill>
                <a:srgbClr val="1B3BAB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92890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38003"/>
            <a:ext cx="12192000" cy="6858000"/>
          </a:xfrm>
          <a:prstGeom prst="rect">
            <a:avLst/>
          </a:prstGeom>
        </p:spPr>
      </p:pic>
      <p:sp>
        <p:nvSpPr>
          <p:cNvPr id="10" name="Заголовок 6"/>
          <p:cNvSpPr txBox="1">
            <a:spLocks/>
          </p:cNvSpPr>
          <p:nvPr/>
        </p:nvSpPr>
        <p:spPr>
          <a:xfrm>
            <a:off x="250899" y="765506"/>
            <a:ext cx="10032437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300" b="1" dirty="0" smtClean="0">
                <a:solidFill>
                  <a:srgbClr val="00339E"/>
                </a:solidFill>
                <a:latin typeface="Onest Black" pitchFamily="2" charset="0"/>
                <a:ea typeface="+mn-ea"/>
                <a:cs typeface="+mn-cs"/>
              </a:rPr>
              <a:t>МЕРОПРИЯТИЯ НА РОДНЫХ ЯЗЫКАХ</a:t>
            </a:r>
            <a:endParaRPr lang="ru-RU" sz="3300" b="1" dirty="0">
              <a:solidFill>
                <a:srgbClr val="00339E"/>
              </a:solidFill>
              <a:latin typeface="Onest Black" pitchFamily="2" charset="0"/>
              <a:ea typeface="+mn-ea"/>
              <a:cs typeface="+mn-cs"/>
            </a:endParaRPr>
          </a:p>
          <a:p>
            <a:pPr algn="l"/>
            <a:endParaRPr lang="ru-RU" sz="933" b="1" dirty="0">
              <a:solidFill>
                <a:schemeClr val="bg2">
                  <a:lumMod val="25000"/>
                </a:schemeClr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Google Shape;227;p39"/>
          <p:cNvSpPr txBox="1">
            <a:spLocks/>
          </p:cNvSpPr>
          <p:nvPr/>
        </p:nvSpPr>
        <p:spPr bwMode="auto">
          <a:xfrm>
            <a:off x="9347200" y="6492800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60933" rIns="121900" bIns="60933" rtlCol="0" anchor="ctr" anchorCtr="0">
            <a:noAutofit/>
          </a:bodyPr>
          <a:lstStyle>
            <a:defPPr>
              <a:defRPr lang="ru-RU"/>
            </a:defPPr>
            <a:lvl1pPr marL="0" algn="r" defTabSz="914333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3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9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5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888888"/>
              </a:buClr>
              <a:buSzPts val="1200"/>
              <a:defRPr/>
            </a:pPr>
            <a:r>
              <a:rPr lang="en-US" sz="1600" kern="0" dirty="0">
                <a:solidFill>
                  <a:srgbClr val="888888"/>
                </a:solidFill>
                <a:latin typeface="Arial"/>
                <a:cs typeface="Arial"/>
                <a:sym typeface="Arial"/>
              </a:rPr>
              <a:t>21</a:t>
            </a:r>
            <a:endParaRPr lang="ru" sz="1600" kern="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158539" y="685496"/>
            <a:ext cx="1098796" cy="109879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812463" y="793291"/>
            <a:ext cx="876411" cy="88320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2478" y="1551049"/>
            <a:ext cx="1016175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BB9C58"/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Onest Bold" pitchFamily="2" charset="0"/>
              </a:rPr>
              <a:t>Международные олимпиады по русскому и татарскому языкам</a:t>
            </a:r>
          </a:p>
          <a:p>
            <a:pPr marL="285750" indent="-285750">
              <a:buClr>
                <a:srgbClr val="BB9C58"/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Onest Bold" pitchFamily="2" charset="0"/>
              </a:rPr>
              <a:t>Республиканский фестиваль детских и юношеских  театров «</a:t>
            </a:r>
            <a:r>
              <a:rPr lang="ru-RU" sz="2000" dirty="0" err="1">
                <a:latin typeface="Onest Bold" pitchFamily="2" charset="0"/>
              </a:rPr>
              <a:t>С</a:t>
            </a:r>
            <a:r>
              <a:rPr lang="ru-RU" sz="2000" dirty="0" err="1" smtClean="0">
                <a:latin typeface="Onest Bold" pitchFamily="2" charset="0"/>
              </a:rPr>
              <a:t>айяр</a:t>
            </a:r>
            <a:r>
              <a:rPr lang="ru-RU" sz="2000" dirty="0" smtClean="0">
                <a:latin typeface="Onest Bold" pitchFamily="2" charset="0"/>
              </a:rPr>
              <a:t>»</a:t>
            </a:r>
          </a:p>
          <a:p>
            <a:pPr marL="285750" indent="-285750">
              <a:buClr>
                <a:srgbClr val="BB9C58"/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Onest Bold" pitchFamily="2" charset="0"/>
              </a:rPr>
              <a:t>Всероссийский </a:t>
            </a:r>
            <a:r>
              <a:rPr lang="ru-RU" sz="2000" dirty="0">
                <a:latin typeface="Onest Bold" pitchFamily="2" charset="0"/>
              </a:rPr>
              <a:t>конкурс юных поэтов и писателей «Ил</a:t>
            </a:r>
            <a:r>
              <a:rPr lang="tt-RU" sz="2000" dirty="0">
                <a:latin typeface="Onest Bold" pitchFamily="2" charset="0"/>
              </a:rPr>
              <a:t>һам</a:t>
            </a:r>
            <a:r>
              <a:rPr lang="ru-RU" sz="2000" dirty="0">
                <a:latin typeface="Onest Bold" pitchFamily="2" charset="0"/>
              </a:rPr>
              <a:t>» </a:t>
            </a:r>
          </a:p>
          <a:p>
            <a:pPr marL="285750" indent="-285750" algn="just">
              <a:buClr>
                <a:srgbClr val="BB9C58"/>
              </a:buClr>
              <a:buFont typeface="Arial" panose="020B0604020202020204" pitchFamily="34" charset="0"/>
              <a:buChar char="•"/>
              <a:defRPr/>
            </a:pPr>
            <a:r>
              <a:rPr lang="tt-RU" sz="2000" dirty="0" smtClean="0">
                <a:latin typeface="Onest Bold" pitchFamily="2" charset="0"/>
              </a:rPr>
              <a:t>Республиканский </a:t>
            </a:r>
            <a:r>
              <a:rPr lang="tt-RU" sz="2000" dirty="0">
                <a:latin typeface="Onest Bold" pitchFamily="2" charset="0"/>
              </a:rPr>
              <a:t>фестиваль </a:t>
            </a:r>
            <a:r>
              <a:rPr lang="ru-RU" sz="2000" dirty="0">
                <a:latin typeface="Onest Bold" pitchFamily="2" charset="0"/>
              </a:rPr>
              <a:t>учащихся многонациональных воскресных школ и школ с этнокультурным компонентом содержания образования</a:t>
            </a:r>
          </a:p>
          <a:p>
            <a:pPr marL="285750" indent="-285750">
              <a:buClr>
                <a:srgbClr val="BB9C58"/>
              </a:buClr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Onest Bold" pitchFamily="2" charset="0"/>
              </a:rPr>
              <a:t>Республиканский слет  учащихся многонациональных воскресных школ и школ с этнокультурным компонентом содержания образования</a:t>
            </a:r>
          </a:p>
          <a:p>
            <a:pPr marL="285750" indent="-285750">
              <a:buClr>
                <a:srgbClr val="BB9C58"/>
              </a:buClr>
              <a:buFont typeface="Arial" panose="020B0604020202020204" pitchFamily="34" charset="0"/>
              <a:buChar char="•"/>
              <a:defRPr/>
            </a:pPr>
            <a:r>
              <a:rPr lang="tt-RU" sz="2000" dirty="0" smtClean="0">
                <a:latin typeface="Onest Bold" pitchFamily="2" charset="0"/>
              </a:rPr>
              <a:t>Научно-практические </a:t>
            </a:r>
            <a:r>
              <a:rPr lang="tt-RU" sz="2000" dirty="0" smtClean="0">
                <a:latin typeface="Onest Bold" pitchFamily="2" charset="0"/>
              </a:rPr>
              <a:t>конференции, творческие конкурсы и др.</a:t>
            </a:r>
            <a:endParaRPr lang="ru-RU" sz="2000" dirty="0">
              <a:latin typeface="Onest Bold" pitchFamily="2" charset="0"/>
            </a:endParaRPr>
          </a:p>
        </p:txBody>
      </p:sp>
      <p:pic>
        <p:nvPicPr>
          <p:cNvPr id="24" name="Picture 2" descr="https://sun9-19.userapi.com/s/v1/if2/E3Ej6MhXu9_M8KtdP6UwuthvFdFBDj0ucSPs0LWh7d5ig_GTZwx6KwF1LlQeNrk5FjKI5fkB1hbLDUwnd2EnsZxa.jpg?quality=95&amp;as=32x22,48x32,72x49,108x73,160x108,240x162,360x243,480x324,540x364,640x431,720x485,1080x728&amp;from=bu&amp;u=_4rrwCa-8jZ18bSsrMkX5aDPjyTUiqKU-_J-OVt6NRU&amp;cs=640x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74" y="4331460"/>
            <a:ext cx="3019496" cy="20020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8360409" y="4367588"/>
            <a:ext cx="3025477" cy="19659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044" y="4397539"/>
            <a:ext cx="3411911" cy="19060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25866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807175" y="4092143"/>
            <a:ext cx="370450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«Тартария»</a:t>
            </a:r>
          </a:p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</a:t>
            </a:r>
            <a:r>
              <a:rPr lang="ru-RU" sz="2500" dirty="0" err="1"/>
              <a:t>Бүләк</a:t>
            </a:r>
            <a:r>
              <a:rPr lang="ru-RU" sz="2500" dirty="0"/>
              <a:t>»</a:t>
            </a:r>
          </a:p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«Нурлы алан»</a:t>
            </a:r>
          </a:p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«Дуслык»</a:t>
            </a:r>
          </a:p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«Гөлстан»</a:t>
            </a:r>
          </a:p>
          <a:p>
            <a:pPr marL="342900" indent="-342900" defTabSz="914377">
              <a:buFont typeface="Wingdings" panose="05000000000000000000" pitchFamily="2" charset="2"/>
              <a:buChar char="§"/>
              <a:defRPr/>
            </a:pPr>
            <a:r>
              <a:rPr lang="ru-RU" sz="2500" dirty="0"/>
              <a:t>«Без-Тукай оныклары»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77713" y="2002646"/>
            <a:ext cx="71374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altLang="ru-RU" sz="3200" b="1" dirty="0">
                <a:solidFill>
                  <a:srgbClr val="00339E"/>
                </a:solidFill>
                <a:latin typeface="Onest Regular" pitchFamily="2" charset="0"/>
              </a:rPr>
              <a:t>1 580 </a:t>
            </a:r>
            <a:r>
              <a:rPr lang="ru-RU" alt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участников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altLang="ru-RU" sz="3200" b="1" dirty="0">
                <a:solidFill>
                  <a:srgbClr val="00339E"/>
                </a:solidFill>
                <a:latin typeface="Onest Regular" pitchFamily="2" charset="0"/>
              </a:rPr>
              <a:t>30</a:t>
            </a:r>
            <a:r>
              <a:rPr lang="ru-RU" altLang="ru-RU" sz="3200" b="1" dirty="0">
                <a:solidFill>
                  <a:srgbClr val="BB9C58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субъектов Российской Федерации</a:t>
            </a: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250899" y="765506"/>
            <a:ext cx="10032437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300" b="1" dirty="0">
                <a:solidFill>
                  <a:srgbClr val="00339E"/>
                </a:solidFill>
                <a:latin typeface="Onest Black" pitchFamily="2" charset="0"/>
                <a:ea typeface="+mn-ea"/>
                <a:cs typeface="+mn-cs"/>
              </a:rPr>
              <a:t>ЯЗЫКОВЫЕ ПРОФИЛЬНЫЕ СМЕНЫ</a:t>
            </a:r>
          </a:p>
          <a:p>
            <a:pPr algn="l"/>
            <a:endParaRPr lang="ru-RU" sz="933" b="1" dirty="0">
              <a:solidFill>
                <a:schemeClr val="bg2">
                  <a:lumMod val="25000"/>
                </a:schemeClr>
              </a:solidFill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4866" b="8760"/>
          <a:stretch/>
        </p:blipFill>
        <p:spPr>
          <a:xfrm>
            <a:off x="7447849" y="1833571"/>
            <a:ext cx="4385481" cy="2182033"/>
          </a:xfrm>
          <a:prstGeom prst="round2DiagRect">
            <a:avLst>
              <a:gd name="adj1" fmla="val 16667"/>
              <a:gd name="adj2" fmla="val 2367"/>
            </a:avLst>
          </a:prstGeom>
        </p:spPr>
      </p:pic>
      <p:pic>
        <p:nvPicPr>
          <p:cNvPr id="2050" name="Picture 2" descr="https://tatarstan.ru/file/photoreport3/print_10362999_7929570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" t="30633" b="16604"/>
          <a:stretch/>
        </p:blipFill>
        <p:spPr bwMode="auto">
          <a:xfrm>
            <a:off x="5119845" y="4020935"/>
            <a:ext cx="6780833" cy="2721059"/>
          </a:xfrm>
          <a:prstGeom prst="round2DiagRect">
            <a:avLst>
              <a:gd name="adj1" fmla="val 16667"/>
              <a:gd name="adj2" fmla="val 23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Google Shape;227;p39"/>
          <p:cNvSpPr txBox="1">
            <a:spLocks/>
          </p:cNvSpPr>
          <p:nvPr/>
        </p:nvSpPr>
        <p:spPr bwMode="auto">
          <a:xfrm>
            <a:off x="9347200" y="6492800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60933" rIns="121900" bIns="60933" rtlCol="0" anchor="ctr" anchorCtr="0">
            <a:noAutofit/>
          </a:bodyPr>
          <a:lstStyle>
            <a:defPPr>
              <a:defRPr lang="ru-RU"/>
            </a:defPPr>
            <a:lvl1pPr marL="0" algn="r" defTabSz="914333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3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9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5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buClr>
                <a:srgbClr val="888888"/>
              </a:buClr>
              <a:buSzPts val="1200"/>
              <a:defRPr/>
            </a:pPr>
            <a:r>
              <a:rPr lang="en-US" sz="1600" kern="0" dirty="0">
                <a:solidFill>
                  <a:srgbClr val="888888"/>
                </a:solidFill>
                <a:latin typeface="Arial"/>
                <a:cs typeface="Arial"/>
                <a:sym typeface="Arial"/>
              </a:rPr>
              <a:t>21</a:t>
            </a:r>
            <a:endParaRPr lang="ru" sz="1600" kern="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9158539" y="685496"/>
            <a:ext cx="1098796" cy="109879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0812463" y="793291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55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877419" y="2091898"/>
            <a:ext cx="56139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339E"/>
                </a:solidFill>
                <a:latin typeface="Onest Black" pitchFamily="2" charset="0"/>
              </a:rPr>
              <a:t>Концепция преподавания родных языков и литератур народов Российской Федерации: опыт реализации в Республике </a:t>
            </a:r>
            <a:r>
              <a:rPr lang="ru-RU" sz="2400" dirty="0" smtClean="0">
                <a:solidFill>
                  <a:srgbClr val="00339E"/>
                </a:solidFill>
                <a:latin typeface="Onest Black" pitchFamily="2" charset="0"/>
              </a:rPr>
              <a:t>Татарстан</a:t>
            </a:r>
            <a:endParaRPr lang="ru-RU" sz="2400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877419" y="4328755"/>
            <a:ext cx="57231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effectLst/>
                <a:latin typeface="Onest Regular" pitchFamily="2" charset="0"/>
              </a:rPr>
              <a:t>Шарипова</a:t>
            </a:r>
            <a:r>
              <a:rPr lang="ru-RU" sz="1600" b="1" dirty="0" smtClean="0">
                <a:effectLst/>
                <a:latin typeface="Onest Regular" pitchFamily="2" charset="0"/>
              </a:rPr>
              <a:t> Алсу Самигулловна,</a:t>
            </a:r>
          </a:p>
          <a:p>
            <a:r>
              <a:rPr lang="ru-RU" sz="1600" dirty="0">
                <a:latin typeface="Onest Regular" pitchFamily="2" charset="0"/>
              </a:rPr>
              <a:t>н</a:t>
            </a:r>
            <a:r>
              <a:rPr lang="ru-RU" sz="1600" dirty="0" smtClean="0">
                <a:latin typeface="Onest Regular" pitchFamily="2" charset="0"/>
              </a:rPr>
              <a:t>ачальник управления национального образования Министерства образования и науки Республики Татарстан, доктор филологических наук</a:t>
            </a:r>
            <a:endParaRPr lang="ru-RU" sz="1600" dirty="0" smtClean="0">
              <a:effectLst/>
              <a:latin typeface="Onest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962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1496704" y="2828835"/>
            <a:ext cx="9198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E"/>
                </a:solidFill>
                <a:effectLst/>
                <a:latin typeface="Onest Regular" pitchFamily="2" charset="0"/>
              </a:rPr>
              <a:t>Благодарю за внимание!</a:t>
            </a:r>
          </a:p>
          <a:p>
            <a:pPr algn="ctr"/>
            <a:r>
              <a:rPr lang="ru-RU" sz="4000" b="1" dirty="0" err="1" smtClean="0">
                <a:solidFill>
                  <a:srgbClr val="00339E"/>
                </a:solidFill>
                <a:latin typeface="Onest Regular" pitchFamily="2" charset="0"/>
              </a:rPr>
              <a:t>Игъ</a:t>
            </a:r>
            <a:r>
              <a:rPr lang="tt-RU" sz="4000" b="1" dirty="0" smtClean="0">
                <a:solidFill>
                  <a:srgbClr val="00339E"/>
                </a:solidFill>
                <a:latin typeface="Onest Regular" pitchFamily="2" charset="0"/>
              </a:rPr>
              <a:t>тибарыгыз өчен рәхмәт!</a:t>
            </a:r>
            <a:endParaRPr lang="ru-RU" sz="4000" b="1" dirty="0">
              <a:solidFill>
                <a:srgbClr val="00339E"/>
              </a:solidFill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69707" y="940706"/>
            <a:ext cx="8642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ОБУЧЕНИЕ И ВОСПИТАНИЕ </a:t>
            </a:r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В </a:t>
            </a:r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ОБРАЗОВАТЕЛЬНЫХ ОРГАНИЗАЦИЯХ </a:t>
            </a:r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РЕСПУБЛИКИ </a:t>
            </a:r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ТАТАРСТАН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5837" y="966154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8070" y="900421"/>
            <a:ext cx="1098796" cy="109879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46104" y="3892268"/>
            <a:ext cx="275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dirty="0">
                <a:latin typeface="Onest Bold" pitchFamily="2" charset="0"/>
              </a:rPr>
              <a:t>русский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dirty="0">
                <a:latin typeface="Onest Bold" pitchFamily="2" charset="0"/>
              </a:rPr>
              <a:t>татарский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dirty="0">
                <a:latin typeface="Onest Bold" pitchFamily="2" charset="0"/>
              </a:rPr>
              <a:t>чувашский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dirty="0">
                <a:latin typeface="Onest Bold" pitchFamily="2" charset="0"/>
              </a:rPr>
              <a:t>удмуртский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dirty="0">
                <a:latin typeface="Onest Bold" pitchFamily="2" charset="0"/>
              </a:rPr>
              <a:t>марийский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46292" y="3123114"/>
            <a:ext cx="25995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русский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татарский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чувашский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удмуртский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марийский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t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мордовский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t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башкирский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BB9C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t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иврит</a:t>
            </a: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Rectangle: Rounded Corners 7"/>
          <p:cNvSpPr/>
          <p:nvPr/>
        </p:nvSpPr>
        <p:spPr>
          <a:xfrm flipH="1">
            <a:off x="-540620" y="2851508"/>
            <a:ext cx="4976142" cy="411843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обучение и воспитание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на</a:t>
            </a:r>
            <a:r>
              <a:rPr lang="ru-RU" sz="3600" dirty="0">
                <a:solidFill>
                  <a:srgbClr val="00339E"/>
                </a:solidFill>
                <a:latin typeface="Onest Regular" pitchFamily="2" charset="0"/>
              </a:rPr>
              <a:t> </a:t>
            </a:r>
            <a:r>
              <a:rPr lang="ru-RU" sz="3600" b="1" dirty="0">
                <a:solidFill>
                  <a:srgbClr val="00339E"/>
                </a:solidFill>
                <a:latin typeface="Onest Regular" pitchFamily="2" charset="0"/>
              </a:rPr>
              <a:t>5</a:t>
            </a:r>
            <a:r>
              <a:rPr lang="ru-RU" sz="3600" dirty="0">
                <a:solidFill>
                  <a:srgbClr val="00339E"/>
                </a:solidFill>
                <a:latin typeface="Onest Regular" pitchFamily="2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языках: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05383" y="243737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зучение </a:t>
            </a:r>
            <a:r>
              <a:rPr lang="ru-RU" sz="3600" b="1" dirty="0" smtClean="0">
                <a:solidFill>
                  <a:srgbClr val="00339E"/>
                </a:solidFill>
                <a:latin typeface="Onest Regular" pitchFamily="2" charset="0"/>
              </a:rPr>
              <a:t>8 </a:t>
            </a:r>
            <a:r>
              <a:rPr lang="ru-RU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языков:</a:t>
            </a:r>
            <a:endParaRPr lang="ru-RU" sz="2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1953" r="36433"/>
          <a:stretch/>
        </p:blipFill>
        <p:spPr>
          <a:xfrm>
            <a:off x="3657600" y="2774862"/>
            <a:ext cx="3857165" cy="3518063"/>
          </a:xfrm>
          <a:prstGeom prst="round2DiagRect">
            <a:avLst>
              <a:gd name="adj1" fmla="val 37966"/>
              <a:gd name="adj2" fmla="val 0"/>
            </a:avLst>
          </a:prstGeom>
        </p:spPr>
      </p:pic>
      <p:sp>
        <p:nvSpPr>
          <p:cNvPr id="14" name="Rectangle: Rounded Corners 7"/>
          <p:cNvSpPr/>
          <p:nvPr/>
        </p:nvSpPr>
        <p:spPr>
          <a:xfrm flipH="1">
            <a:off x="826284" y="1972078"/>
            <a:ext cx="5383446" cy="428541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defRPr/>
            </a:pPr>
            <a:r>
              <a:rPr lang="ru-RU" sz="2000" b="1" dirty="0" smtClean="0">
                <a:solidFill>
                  <a:prstClr val="white"/>
                </a:solidFill>
                <a:latin typeface="Arial"/>
                <a:ea typeface="Roboto Condensed Medium" panose="02000000000000000000" pitchFamily="2" charset="0"/>
              </a:rPr>
              <a:t>2025/2026 </a:t>
            </a:r>
            <a:r>
              <a:rPr lang="ru-RU" b="1" dirty="0">
                <a:solidFill>
                  <a:prstClr val="white"/>
                </a:solidFill>
                <a:latin typeface="Arial"/>
                <a:ea typeface="Roboto Condensed Medium" panose="02000000000000000000" pitchFamily="2" charset="0"/>
              </a:rPr>
              <a:t>учебный год</a:t>
            </a:r>
          </a:p>
        </p:txBody>
      </p:sp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07366" y="917622"/>
            <a:ext cx="8850270" cy="522581"/>
          </a:xfrm>
          <a:prstGeom prst="rect">
            <a:avLst/>
          </a:prstGeom>
        </p:spPr>
        <p:txBody>
          <a:bodyPr vert="horz" lIns="82951" tIns="41475" rIns="82951" bIns="4147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829523" fontAlgn="base"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00339E"/>
                </a:solidFill>
                <a:latin typeface="Onest Black" pitchFamily="2" charset="0"/>
                <a:ea typeface="+mn-ea"/>
                <a:cs typeface="+mn-cs"/>
              </a:rPr>
              <a:t>ПОЛИЛИНГВАЛЬНЫЕ ОБРАЗОВАТЕЛЬНЫЕ КОМПЛЕКСЫ </a:t>
            </a:r>
          </a:p>
          <a:p>
            <a:pPr algn="l" defTabSz="829523" fontAlgn="base"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00339E"/>
                </a:solidFill>
                <a:latin typeface="Onest Black" pitchFamily="2" charset="0"/>
                <a:ea typeface="+mn-ea"/>
                <a:cs typeface="+mn-cs"/>
              </a:rPr>
              <a:t>В РЕСПУБЛИКЕ ТАТАРСТАН</a:t>
            </a:r>
            <a:endParaRPr lang="ru-RU" sz="2400" dirty="0">
              <a:solidFill>
                <a:srgbClr val="00339E"/>
              </a:solidFill>
              <a:latin typeface="Onest Black" pitchFamily="2" charset="0"/>
              <a:ea typeface="+mn-ea"/>
              <a:cs typeface="+mn-cs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l="2982" t="12994" r="5315" b="14431"/>
          <a:stretch/>
        </p:blipFill>
        <p:spPr>
          <a:xfrm>
            <a:off x="4847875" y="4842214"/>
            <a:ext cx="2899505" cy="71552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8070" y="814649"/>
            <a:ext cx="1098796" cy="109879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5485" y="882485"/>
            <a:ext cx="876411" cy="8832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45" y="4157784"/>
            <a:ext cx="4128294" cy="23665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828" y="4157785"/>
            <a:ext cx="3807724" cy="23665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Объект 2"/>
          <p:cNvSpPr txBox="1">
            <a:spLocks/>
          </p:cNvSpPr>
          <p:nvPr/>
        </p:nvSpPr>
        <p:spPr>
          <a:xfrm>
            <a:off x="304094" y="1950395"/>
            <a:ext cx="11424530" cy="93084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622158">
              <a:spcBef>
                <a:spcPts val="0"/>
              </a:spcBef>
              <a:buNone/>
              <a:defRPr/>
            </a:pPr>
            <a:r>
              <a:rPr lang="ru-RU" sz="1800" spc="-5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–</a:t>
            </a:r>
            <a:r>
              <a:rPr lang="ru-RU" sz="1800" spc="-5" dirty="0">
                <a:solidFill>
                  <a:srgbClr val="BB9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Calibri" panose="020F0502020204030204"/>
                <a:cs typeface="Calibri" panose="020F0502020204030204" pitchFamily="34" charset="0"/>
              </a:rPr>
              <a:t>создание модели современного полилингвального образовательного комплекса, обеспечивающего конкурентное образование на русском, татарском, английском языках, воспитание подрастающего поколения в духе межнационального согласия</a:t>
            </a:r>
            <a:endParaRPr lang="ru-RU" sz="2000" dirty="0">
              <a:solidFill>
                <a:srgbClr val="A8246F"/>
              </a:solidFill>
              <a:latin typeface="Calibri" panose="020F0502020204030204"/>
              <a:cs typeface="Calibri" panose="020F0502020204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36007" y="3055711"/>
            <a:ext cx="9160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215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Концепция утверждена </a:t>
            </a:r>
            <a:r>
              <a:rPr lang="ru-RU" b="1" spc="-5" dirty="0">
                <a:latin typeface="Arial" panose="020B0604020202020204" pitchFamily="34" charset="0"/>
                <a:cs typeface="Arial" panose="020B0604020202020204" pitchFamily="34" charset="0"/>
              </a:rPr>
              <a:t>приказом Министерства образования и науки </a:t>
            </a:r>
          </a:p>
          <a:p>
            <a:pPr algn="ctr" defTabSz="62215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spc="-5" dirty="0">
                <a:latin typeface="Arial" panose="020B0604020202020204" pitchFamily="34" charset="0"/>
                <a:cs typeface="Arial" panose="020B0604020202020204" pitchFamily="34" charset="0"/>
              </a:rPr>
              <a:t>Республики Татарстан от 24.05.2019 № под-852/19</a:t>
            </a:r>
          </a:p>
        </p:txBody>
      </p:sp>
    </p:spTree>
    <p:extLst>
      <p:ext uri="{BB962C8B-B14F-4D97-AF65-F5344CB8AC3E}">
        <p14:creationId xmlns:p14="http://schemas.microsoft.com/office/powerpoint/2010/main" val="335391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732586" y="5253203"/>
            <a:ext cx="11472597" cy="1344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ru-RU" sz="2267" b="1">
              <a:solidFill>
                <a:srgbClr val="0033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21680" y="930925"/>
            <a:ext cx="9222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00339E"/>
                </a:solidFill>
                <a:latin typeface="Onest Black" pitchFamily="2" charset="0"/>
              </a:rPr>
              <a:t>ПОДГОТОВКА ПЕДАГОГИЧЕСКИХ КАДРОВ</a:t>
            </a:r>
            <a:endParaRPr lang="ru-RU" sz="32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6358" y="1055441"/>
            <a:ext cx="1098796" cy="109879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780" y="1173513"/>
            <a:ext cx="876411" cy="88320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34863" y="1604839"/>
            <a:ext cx="118703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900" dirty="0">
                <a:latin typeface="Onest Regular" pitchFamily="2" charset="0"/>
              </a:rPr>
              <a:t>Казанский федеральный университет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900" dirty="0" err="1">
                <a:latin typeface="Onest Regular" pitchFamily="2" charset="0"/>
              </a:rPr>
              <a:t>Набережночелнинский</a:t>
            </a:r>
            <a:r>
              <a:rPr lang="ru-RU" sz="1900" dirty="0">
                <a:latin typeface="Onest Regular" pitchFamily="2" charset="0"/>
              </a:rPr>
              <a:t> государственный педагогический университет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34863" y="2278178"/>
            <a:ext cx="1142904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>
                <a:latin typeface="Onest Regular" pitchFamily="2" charset="0"/>
              </a:rPr>
              <a:t>Казанский педагогический колледж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>
                <a:latin typeface="Onest Regular" pitchFamily="2" charset="0"/>
              </a:rPr>
              <a:t>Арский педагогический колледж им. </a:t>
            </a:r>
            <a:r>
              <a:rPr lang="ru-RU" sz="1900" dirty="0" err="1">
                <a:latin typeface="Onest Regular" pitchFamily="2" charset="0"/>
              </a:rPr>
              <a:t>Г.Тукая</a:t>
            </a:r>
            <a:r>
              <a:rPr lang="ru-RU" sz="1900" dirty="0">
                <a:latin typeface="Onest Regular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>
                <a:latin typeface="Onest Regular" pitchFamily="2" charset="0"/>
              </a:rPr>
              <a:t>Мензелинский педагогический колледж им. </a:t>
            </a:r>
            <a:r>
              <a:rPr lang="ru-RU" sz="1900" dirty="0" err="1">
                <a:latin typeface="Onest Regular" pitchFamily="2" charset="0"/>
              </a:rPr>
              <a:t>М.Джалиля</a:t>
            </a:r>
            <a:endParaRPr lang="ru-RU" sz="1900" dirty="0">
              <a:latin typeface="Onest Regular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>
                <a:latin typeface="Onest Regular" pitchFamily="2" charset="0"/>
              </a:rPr>
              <a:t>Набережночелнинский педагогический колледж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>
                <a:latin typeface="Onest Regular" pitchFamily="2" charset="0"/>
              </a:rPr>
              <a:t>Нижнекамский педагогический колледж им. </a:t>
            </a:r>
            <a:r>
              <a:rPr lang="ru-RU" sz="1900" dirty="0" err="1">
                <a:latin typeface="Onest Regular" pitchFamily="2" charset="0"/>
              </a:rPr>
              <a:t>Н.Ш.Ахметшина</a:t>
            </a:r>
            <a:endParaRPr lang="ru-RU" sz="1900" dirty="0">
              <a:latin typeface="Onest Regular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 err="1">
                <a:latin typeface="Onest Regular" pitchFamily="2" charset="0"/>
              </a:rPr>
              <a:t>Лениногорский</a:t>
            </a:r>
            <a:r>
              <a:rPr lang="ru-RU" sz="1900" dirty="0">
                <a:latin typeface="Onest Regular" pitchFamily="2" charset="0"/>
              </a:rPr>
              <a:t> музыкально-художественный педагогический колледж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28670" y="4407780"/>
            <a:ext cx="11003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atin typeface="Onest Black" pitchFamily="2" charset="0"/>
              </a:rPr>
              <a:t>АСПИРАНТУРА</a:t>
            </a:r>
            <a:endParaRPr lang="ru-RU" sz="2400" b="1" dirty="0">
              <a:latin typeface="Onest Black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533724" y="4979340"/>
            <a:ext cx="1187032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900" dirty="0">
                <a:latin typeface="Onest Regular" pitchFamily="2" charset="0"/>
              </a:rPr>
              <a:t>Казанский федеральный университет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900" dirty="0" smtClean="0">
                <a:latin typeface="Onest Regular" pitchFamily="2" charset="0"/>
              </a:rPr>
              <a:t>Институт развития образования Республики Татарстан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900" dirty="0" smtClean="0">
                <a:latin typeface="Onest Regular" pitchFamily="2" charset="0"/>
              </a:rPr>
              <a:t>Академия наук Республики Татарстан</a:t>
            </a:r>
            <a:endParaRPr lang="ru-RU" sz="1900" dirty="0">
              <a:latin typeface="Onest Regular" pitchFamily="2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543" y="3988976"/>
            <a:ext cx="3591636" cy="2528453"/>
          </a:xfrm>
          <a:prstGeom prst="round2DiagRect">
            <a:avLst>
              <a:gd name="adj1" fmla="val 5000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2809144142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424915" y="944575"/>
            <a:ext cx="97951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339E"/>
                </a:solidFill>
                <a:latin typeface="Onest Black" pitchFamily="2" charset="0"/>
              </a:rPr>
              <a:t>РЕАЛИЗАЦИЯ НАЦИОНАЛЬНОЙ ПОЛИТИКИ </a:t>
            </a:r>
          </a:p>
          <a:p>
            <a:r>
              <a:rPr lang="ru-RU" sz="3200" b="1" dirty="0">
                <a:solidFill>
                  <a:srgbClr val="00339E"/>
                </a:solidFill>
                <a:latin typeface="Onest Black" pitchFamily="2" charset="0"/>
              </a:rPr>
              <a:t>В РЕСПУБЛИКЕ ТАТАРСТАН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3796" y="1138587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3208" y="990190"/>
            <a:ext cx="1098796" cy="109879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 bwMode="auto">
          <a:xfrm>
            <a:off x="424915" y="2152599"/>
            <a:ext cx="1114838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914378">
              <a:buFont typeface="Wingdings" panose="05000000000000000000" pitchFamily="2" charset="2"/>
              <a:buChar char="§"/>
              <a:defRPr/>
            </a:pP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Комиссия по русскому языку при Раисе Республики Татарстан</a:t>
            </a:r>
          </a:p>
          <a:p>
            <a:pPr marL="285750" indent="-285750" algn="just" defTabSz="914378">
              <a:buFont typeface="Wingdings" panose="05000000000000000000" pitchFamily="2" charset="2"/>
              <a:buChar char="§"/>
              <a:defRPr/>
            </a:pPr>
            <a:r>
              <a:rPr lang="ru-RU" sz="2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Комиссии</a:t>
            </a: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при Раисе Республики по вопросам сохранения, развития татарского языка и родных языков представителей народов, проживающих в Республике Татарстан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535454" y="4626524"/>
            <a:ext cx="111210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914378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Сохранение, изучение и развитие государственных языков Республики Татарстан и других языков в Республике Татарстан</a:t>
            </a:r>
          </a:p>
          <a:p>
            <a:pPr marL="285750" indent="-285750" algn="just" defTabSz="914378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государственной национальной политики</a:t>
            </a:r>
          </a:p>
          <a:p>
            <a:pPr marL="285750" indent="-285750" algn="just" defTabSz="914378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Сохранение национальной идентичности татарского народа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596822" y="3978231"/>
            <a:ext cx="11133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Onest Black" pitchFamily="2" charset="0"/>
              </a:rPr>
              <a:t>Г</a:t>
            </a:r>
            <a:r>
              <a:rPr lang="ru-RU" sz="2400" b="1" dirty="0" smtClean="0">
                <a:latin typeface="Onest Black" pitchFamily="2" charset="0"/>
              </a:rPr>
              <a:t>осударственные программы Республики </a:t>
            </a:r>
            <a:r>
              <a:rPr lang="ru-RU" sz="2400" b="1" dirty="0">
                <a:latin typeface="Onest Black" pitchFamily="2" charset="0"/>
              </a:rPr>
              <a:t>Т</a:t>
            </a:r>
            <a:r>
              <a:rPr lang="ru-RU" sz="2400" b="1" dirty="0" smtClean="0">
                <a:latin typeface="Onest Black" pitchFamily="2" charset="0"/>
              </a:rPr>
              <a:t>атарстан</a:t>
            </a:r>
            <a:endParaRPr lang="ru-RU" sz="2400" b="1" dirty="0">
              <a:latin typeface="Onest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245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Заголовок 1"/>
          <p:cNvSpPr txBox="1"/>
          <p:nvPr/>
        </p:nvSpPr>
        <p:spPr bwMode="auto">
          <a:xfrm>
            <a:off x="2927648" y="274637"/>
            <a:ext cx="7488832" cy="92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>
              <a:defRPr/>
            </a:pPr>
            <a:endParaRPr lang="ru-RU" sz="2800" b="1">
              <a:solidFill>
                <a:srgbClr val="002060"/>
              </a:solidFill>
              <a:latin typeface="Arial"/>
            </a:endParaRPr>
          </a:p>
        </p:txBody>
      </p:sp>
      <p:sp>
        <p:nvSpPr>
          <p:cNvPr id="8" name="Объект 2"/>
          <p:cNvSpPr txBox="1"/>
          <p:nvPr/>
        </p:nvSpPr>
        <p:spPr bwMode="auto">
          <a:xfrm>
            <a:off x="2629273" y="3429001"/>
            <a:ext cx="7715199" cy="2688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defRPr/>
            </a:pPr>
            <a:endParaRPr lang="ru-RU" sz="3400" b="1">
              <a:solidFill>
                <a:srgbClr val="FF0000"/>
              </a:solidFill>
              <a:latin typeface="Arial"/>
            </a:endParaRPr>
          </a:p>
          <a:p>
            <a:pPr defTabSz="1219170">
              <a:defRPr/>
            </a:pPr>
            <a:endParaRPr lang="ru-RU" sz="3400" b="1">
              <a:solidFill>
                <a:srgbClr val="FF0000"/>
              </a:solidFill>
              <a:latin typeface="Arial"/>
            </a:endParaRPr>
          </a:p>
          <a:p>
            <a:pPr defTabSz="1219170">
              <a:defRPr/>
            </a:pPr>
            <a:endParaRPr lang="ru-RU" sz="3400" b="1">
              <a:solidFill>
                <a:srgbClr val="FF0000"/>
              </a:solidFill>
              <a:latin typeface="Arial"/>
            </a:endParaRPr>
          </a:p>
          <a:p>
            <a:pPr defTabSz="1219170">
              <a:defRPr/>
            </a:pPr>
            <a:endParaRPr lang="ru-RU" sz="3400" b="1">
              <a:solidFill>
                <a:srgbClr val="FF0000"/>
              </a:solidFill>
              <a:latin typeface="Arial"/>
            </a:endParaRPr>
          </a:p>
          <a:p>
            <a:pPr defTabSz="1219170">
              <a:defRPr/>
            </a:pPr>
            <a:endParaRPr lang="ru-RU" sz="3400" b="1">
              <a:solidFill>
                <a:srgbClr val="FF0000"/>
              </a:solidFill>
              <a:latin typeface="Arial"/>
            </a:endParaRPr>
          </a:p>
          <a:p>
            <a:pPr defTabSz="1219170">
              <a:defRPr/>
            </a:pPr>
            <a:endParaRPr lang="ru-RU" sz="640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911421" y="-411427"/>
            <a:ext cx="7873356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67"/>
              </a:spcAft>
              <a:defRPr/>
            </a:pPr>
            <a:endParaRPr lang="ru-RU" sz="2133" b="1">
              <a:solidFill>
                <a:srgbClr val="EEECE1">
                  <a:lumMod val="25000"/>
                </a:srgbClr>
              </a:solidFill>
              <a:ea typeface="+mj-ea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158960"/>
              </p:ext>
            </p:extLst>
          </p:nvPr>
        </p:nvGraphicFramePr>
        <p:xfrm>
          <a:off x="627797" y="1297294"/>
          <a:ext cx="6697868" cy="52179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3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37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7606"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sz="2400" dirty="0">
                        <a:solidFill>
                          <a:schemeClr val="tx1"/>
                        </a:solidFill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sz="16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337">
                <a:tc gridSpan="2"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НАЧАЛЬНЫЕ КЛАССЫ</a:t>
                      </a:r>
                      <a:endParaRPr sz="1600" dirty="0"/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6664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родной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7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25</a:t>
                      </a:r>
                      <a:endParaRPr lang="ru-RU" sz="19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2716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государственный РТ 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7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9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marL="0" marR="0" indent="0" algn="ctr" defTabSz="91437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4 </a:t>
                      </a:r>
                      <a:endParaRPr sz="2400" b="1" dirty="0"/>
                    </a:p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9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093">
                <a:tc gridSpan="2">
                  <a:txBody>
                    <a:bodyPr/>
                    <a:lstStyle/>
                    <a:p>
                      <a:pPr marL="0" marR="0" algn="ctr" defTabSz="914378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/>
                      </a:pPr>
                      <a:r>
                        <a:rPr lang="tt-RU" sz="1600" b="1" i="0" u="none" strike="noStrike" cap="none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  <a:sym typeface="Arial"/>
                        </a:rPr>
                        <a:t>5-9 КЛАССЫ</a:t>
                      </a:r>
                      <a:endParaRPr lang="tt-RU" sz="1600" b="1" i="0" u="none" strike="noStrike" cap="none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Times New Roman"/>
                        <a:sym typeface="Arial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6664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родной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9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30 </a:t>
                      </a:r>
                      <a:endParaRPr sz="2400" b="1" dirty="0"/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6664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государственный РТ 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9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10 </a:t>
                      </a:r>
                      <a:endParaRPr sz="2400" b="1" dirty="0"/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2093">
                <a:tc gridSpan="2">
                  <a:txBody>
                    <a:bodyPr/>
                    <a:lstStyle/>
                    <a:p>
                      <a:pPr marL="0" marR="0" algn="ctr" defTabSz="914378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/>
                      </a:pPr>
                      <a:r>
                        <a:rPr lang="tt-RU" sz="1600" b="1" i="0" u="none" strike="noStrike" cap="none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  <a:sym typeface="Arial"/>
                        </a:rPr>
                        <a:t>10-11 КЛАССЫ</a:t>
                      </a:r>
                      <a:endParaRPr lang="tt-RU" sz="1600" b="1" i="0" u="none" strike="noStrike" cap="none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Times New Roman"/>
                        <a:sym typeface="Arial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6664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родной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9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13 </a:t>
                      </a:r>
                      <a:endParaRPr sz="2400" b="1" dirty="0"/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6664">
                <a:tc>
                  <a:txBody>
                    <a:bodyPr/>
                    <a:lstStyle/>
                    <a:p>
                      <a:pPr marL="0" algn="l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Для изучающих татарский язык как государственный РТ </a:t>
                      </a: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tt-RU" sz="19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marL="0" algn="ctr" defTabSz="914378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tt-RU" sz="19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4 </a:t>
                      </a:r>
                      <a:endParaRPr lang="ru-RU" sz="19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39001" marR="39001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53515549" name="Прямоугольник 8"/>
          <p:cNvSpPr/>
          <p:nvPr/>
        </p:nvSpPr>
        <p:spPr bwMode="auto">
          <a:xfrm>
            <a:off x="7953462" y="1908371"/>
            <a:ext cx="1105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339E"/>
                </a:solidFill>
                <a:latin typeface="Onest Regular" pitchFamily="2" charset="0"/>
              </a:rPr>
              <a:t>86</a:t>
            </a:r>
          </a:p>
        </p:txBody>
      </p:sp>
      <p:sp>
        <p:nvSpPr>
          <p:cNvPr id="992262384" name="Прямоугольник 1"/>
          <p:cNvSpPr/>
          <p:nvPr/>
        </p:nvSpPr>
        <p:spPr bwMode="auto">
          <a:xfrm>
            <a:off x="7127242" y="2576283"/>
            <a:ext cx="3057195" cy="713016"/>
          </a:xfrm>
          <a:prstGeom prst="rect">
            <a:avLst/>
          </a:prstGeom>
        </p:spPr>
        <p:txBody>
          <a:bodyPr vertOverflow="overflow" horzOverflow="overflow" vert="horz" wrap="square" lIns="121920" tIns="60960" rIns="121920" bIns="60960" numCol="1" spcCol="0" rtlCol="0" fromWordArt="0" anchor="t" anchorCtr="0" forceAA="0" compatLnSpc="0">
            <a:spAutoFit/>
          </a:bodyPr>
          <a:lstStyle/>
          <a:p>
            <a:pPr algn="ctr" defTabSz="888975">
              <a:defRPr/>
            </a:pPr>
            <a:r>
              <a:rPr lang="tt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УМК в федеральном перечне учебников</a:t>
            </a: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96423545" name="Picture 4"/>
          <p:cNvPicPr>
            <a:picLocks noChangeAspect="1" noChangeArrowheads="1"/>
          </p:cNvPicPr>
          <p:nvPr/>
        </p:nvPicPr>
        <p:blipFill>
          <a:blip r:embed="rId3"/>
          <a:srcRect l="31034" t="7165" r="30604" b="7778"/>
          <a:stretch/>
        </p:blipFill>
        <p:spPr bwMode="auto">
          <a:xfrm>
            <a:off x="9169364" y="5213306"/>
            <a:ext cx="1043925" cy="1315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8571431" name="Рисунок 203857143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673650" y="5246035"/>
            <a:ext cx="1056733" cy="1337929"/>
          </a:xfrm>
          <a:prstGeom prst="rect">
            <a:avLst/>
          </a:prstGeom>
        </p:spPr>
      </p:pic>
      <p:pic>
        <p:nvPicPr>
          <p:cNvPr id="111351958" name="Рисунок 11135195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0402301" y="2106979"/>
            <a:ext cx="1075727" cy="1301971"/>
          </a:xfrm>
          <a:prstGeom prst="rect">
            <a:avLst/>
          </a:prstGeom>
        </p:spPr>
      </p:pic>
      <p:pic>
        <p:nvPicPr>
          <p:cNvPr id="1081333058" name="Picture 2"/>
          <p:cNvPicPr>
            <a:picLocks noChangeAspect="1" noChangeArrowheads="1"/>
          </p:cNvPicPr>
          <p:nvPr/>
        </p:nvPicPr>
        <p:blipFill>
          <a:blip r:embed="rId6"/>
          <a:srcRect l="49396" t="15785" r="27414" b="34406"/>
          <a:stretch/>
        </p:blipFill>
        <p:spPr bwMode="auto">
          <a:xfrm>
            <a:off x="10635530" y="5218426"/>
            <a:ext cx="1043925" cy="1305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4305362" name="Рисунок 182430536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7650418" y="3608077"/>
            <a:ext cx="1005422" cy="1311759"/>
          </a:xfrm>
          <a:prstGeom prst="rect">
            <a:avLst/>
          </a:prstGeom>
        </p:spPr>
      </p:pic>
      <p:pic>
        <p:nvPicPr>
          <p:cNvPr id="232004327" name="Рисунок 232004326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10547078" y="3633878"/>
            <a:ext cx="992941" cy="1341573"/>
          </a:xfrm>
          <a:prstGeom prst="rect">
            <a:avLst/>
          </a:prstGeom>
        </p:spPr>
      </p:pic>
      <p:pic>
        <p:nvPicPr>
          <p:cNvPr id="1401365924" name="Рисунок 1401365923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9089927" y="3633878"/>
            <a:ext cx="1023064" cy="131639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26833" y="835100"/>
            <a:ext cx="8642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339E"/>
                </a:solidFill>
                <a:latin typeface="Onest Black" pitchFamily="2" charset="0"/>
              </a:rPr>
              <a:t>УЧЕБНО-МЕТОДИЧЕСКИЕ КОМПЛЕКТЫ</a:t>
            </a:r>
            <a:endParaRPr lang="ru-RU" sz="32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68070" y="900421"/>
            <a:ext cx="1098796" cy="109879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45837" y="966154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734051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732586" y="5253203"/>
            <a:ext cx="11472597" cy="1344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ru-RU" sz="2267" b="1">
              <a:solidFill>
                <a:srgbClr val="0033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11863" y="791878"/>
            <a:ext cx="92229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400" b="1" dirty="0" smtClean="0">
                <a:solidFill>
                  <a:srgbClr val="00339E"/>
                </a:solidFill>
                <a:latin typeface="Onest Black" pitchFamily="2" charset="0"/>
              </a:rPr>
              <a:t>ЭЛЕКТРОННЫЕ РЕСУРСЫ</a:t>
            </a:r>
            <a:endParaRPr lang="ru-RU" sz="3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2281" y="896137"/>
            <a:ext cx="876411" cy="8832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680" y="4293097"/>
            <a:ext cx="4291830" cy="22786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8901" y="1587064"/>
            <a:ext cx="4373882" cy="25048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8901" y="4209466"/>
            <a:ext cx="4373882" cy="2387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4886953" y="213725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6953" y="5226020"/>
            <a:ext cx="978505" cy="9180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9580" y="5432412"/>
            <a:ext cx="945863" cy="86106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49145" y="2539494"/>
            <a:ext cx="966298" cy="8895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1863" y="1573661"/>
            <a:ext cx="4311464" cy="2360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15547" y="864673"/>
            <a:ext cx="1098796" cy="1098796"/>
          </a:xfrm>
          <a:prstGeom prst="rect">
            <a:avLst/>
          </a:prstGeom>
        </p:spPr>
      </p:pic>
      <p:pic>
        <p:nvPicPr>
          <p:cNvPr id="16" name="Picture 2" descr="http://qrcoder.ru/code/?http%3A%2F%2Fanatele.tatar.ru&amp;4&amp;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315" y="2404891"/>
            <a:ext cx="869150" cy="869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536418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292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732586" y="5253203"/>
            <a:ext cx="11472597" cy="1344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ru-RU" sz="2267" b="1">
              <a:solidFill>
                <a:srgbClr val="0033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21680" y="930925"/>
            <a:ext cx="92229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400" b="1" dirty="0" smtClean="0">
                <a:solidFill>
                  <a:srgbClr val="00339E"/>
                </a:solidFill>
                <a:latin typeface="Onest Black" pitchFamily="2" charset="0"/>
              </a:rPr>
              <a:t>ЭЛЕКТРОННЫЕ РЕСУРСЫ</a:t>
            </a:r>
            <a:endParaRPr lang="ru-RU" sz="3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2281" y="896137"/>
            <a:ext cx="876411" cy="88320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886953" y="213725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5547" y="864673"/>
            <a:ext cx="1098796" cy="10987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680" y="2137252"/>
            <a:ext cx="3948891" cy="17494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65416" y="1616064"/>
            <a:ext cx="3156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Русско-татарский переводчик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1291237" y="3923765"/>
            <a:ext cx="20026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u="sng" dirty="0">
                <a:solidFill>
                  <a:srgbClr val="002060"/>
                </a:solidFill>
              </a:rPr>
              <a:t>https://</a:t>
            </a:r>
            <a:r>
              <a:rPr lang="en-US" sz="1600" u="sng" dirty="0" smtClean="0">
                <a:solidFill>
                  <a:srgbClr val="002060"/>
                </a:solidFill>
              </a:rPr>
              <a:t>translate.tatar</a:t>
            </a:r>
            <a:endParaRPr lang="ru-RU" sz="1600" u="sng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7269" y="1778894"/>
            <a:ext cx="4257678" cy="2144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6074708" y="3972570"/>
            <a:ext cx="30615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u="sng" dirty="0">
                <a:solidFill>
                  <a:srgbClr val="002060"/>
                </a:solidFill>
              </a:rPr>
              <a:t>https://suzlek.antat.ru/indexR.php</a:t>
            </a:r>
            <a:endParaRPr lang="ru-RU" sz="1600" u="sng" dirty="0">
              <a:solidFill>
                <a:srgbClr val="002060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33192" y="4494735"/>
            <a:ext cx="3510329" cy="17185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Прямоугольник 22"/>
          <p:cNvSpPr/>
          <p:nvPr/>
        </p:nvSpPr>
        <p:spPr>
          <a:xfrm>
            <a:off x="2751259" y="6300643"/>
            <a:ext cx="2759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u="sng" dirty="0">
                <a:solidFill>
                  <a:srgbClr val="002060"/>
                </a:solidFill>
              </a:rPr>
              <a:t>https://tugantel.tatar/?lang=ru</a:t>
            </a:r>
            <a:endParaRPr lang="ru-RU" sz="1600" u="sng" dirty="0">
              <a:solidFill>
                <a:srgbClr val="002060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99939" y="4449557"/>
            <a:ext cx="3481754" cy="1778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Прямоугольник 24"/>
          <p:cNvSpPr/>
          <p:nvPr/>
        </p:nvSpPr>
        <p:spPr>
          <a:xfrm>
            <a:off x="7202623" y="6324925"/>
            <a:ext cx="31768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u="sng" dirty="0">
                <a:solidFill>
                  <a:srgbClr val="002060"/>
                </a:solidFill>
              </a:rPr>
              <a:t>https://litcorpus.antat.ru/index.htm</a:t>
            </a:r>
            <a:endParaRPr lang="ru-RU" sz="1600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38281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596" y="-1"/>
            <a:ext cx="12221192" cy="685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11794965" y="1295400"/>
            <a:ext cx="308097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defTabSz="609570">
              <a:defRPr/>
            </a:pPr>
            <a:r>
              <a:rPr lang="en-US" sz="1600" b="1" dirty="0">
                <a:solidFill>
                  <a:srgbClr val="BB9C58"/>
                </a:solidFill>
                <a:latin typeface="Montserrat ExtraBold" panose="00000900000000000000" pitchFamily="2" charset="-52"/>
                <a:cs typeface="Arial" charset="0"/>
              </a:rPr>
              <a:t> </a:t>
            </a:r>
            <a:endParaRPr lang="ru-RU" sz="1600" b="1" dirty="0">
              <a:solidFill>
                <a:srgbClr val="BB9C58"/>
              </a:solidFill>
              <a:latin typeface="Montserrat ExtraBold" panose="00000900000000000000" pitchFamily="2" charset="-52"/>
            </a:endParaRPr>
          </a:p>
        </p:txBody>
      </p:sp>
      <p:pic>
        <p:nvPicPr>
          <p:cNvPr id="5126" name="Picture 6" descr="C:\Users\79172\AppData\Local\Temp\{5A54CA24-6590-4A9C-828F-FA88CF77D3E3}.t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432" y="1936993"/>
            <a:ext cx="4057442" cy="2251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908" y="2784348"/>
            <a:ext cx="6869689" cy="3153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6246" y="4360983"/>
            <a:ext cx="4118719" cy="2360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6331" y="746002"/>
            <a:ext cx="1098796" cy="109879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0871568" y="852853"/>
            <a:ext cx="817306" cy="82364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611" y="1034651"/>
            <a:ext cx="756463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339E"/>
                </a:solidFill>
                <a:latin typeface="Onest Black" pitchFamily="2" charset="0"/>
              </a:rPr>
              <a:t>ПОВЫШЕНИЕ ПРОФЕССИОНАЛЬНОЙ </a:t>
            </a:r>
          </a:p>
          <a:p>
            <a:r>
              <a:rPr lang="ru-RU" sz="3200" b="1" dirty="0" smtClean="0">
                <a:solidFill>
                  <a:srgbClr val="00339E"/>
                </a:solidFill>
                <a:latin typeface="Onest Black" pitchFamily="2" charset="0"/>
              </a:rPr>
              <a:t>КОМПЕТЕНТНОСТИ ПЕДАГОГОВ</a:t>
            </a:r>
            <a:endParaRPr lang="ru-RU" sz="3200" b="1" dirty="0">
              <a:solidFill>
                <a:srgbClr val="00339E"/>
              </a:solidFill>
              <a:latin typeface="Onest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5712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580</Words>
  <Application>Microsoft Office PowerPoint</Application>
  <PresentationFormat>Широкоэкранный</PresentationFormat>
  <Paragraphs>137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Arial</vt:lpstr>
      <vt:lpstr>Calibri</vt:lpstr>
      <vt:lpstr>Calibri Light</vt:lpstr>
      <vt:lpstr>Montserrat ExtraBold</vt:lpstr>
      <vt:lpstr>Onest Black</vt:lpstr>
      <vt:lpstr>Onest Bold</vt:lpstr>
      <vt:lpstr>Onest Regular</vt:lpstr>
      <vt:lpstr>Roboto Condensed Medium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Лилия Ахметзянова</cp:lastModifiedBy>
  <cp:revision>75</cp:revision>
  <dcterms:created xsi:type="dcterms:W3CDTF">2025-03-19T07:31:17Z</dcterms:created>
  <dcterms:modified xsi:type="dcterms:W3CDTF">2025-11-24T15:55:31Z</dcterms:modified>
</cp:coreProperties>
</file>