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autoCompressPictures="0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0" d="100"/>
          <a:sy n="60" d="100"/>
        </p:scale>
        <p:origin x="1108" y="48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presProps" Target="presProps.xml" /><Relationship Id="rId18" Type="http://schemas.openxmlformats.org/officeDocument/2006/relationships/tableStyles" Target="tableStyles.xml" /><Relationship Id="rId19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74FDEC0-B6E7-654F-94D2-90E86EB0D9EE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BF06A0F-FF5F-764B-84C6-704D9933EC79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2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3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4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5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6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6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7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8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9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9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0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auto">
          <a:xfrm>
            <a:off x="5877419" y="2339558"/>
            <a:ext cx="622544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900">
                <a:solidFill>
                  <a:srgbClr val="00339E"/>
                </a:solidFill>
                <a:latin typeface="Onest Black"/>
              </a:rPr>
              <a:t>ТРАНСЛЯЦИЯ НАЦИОНАЛЬНОГО КУЛЬТУРНОГО КОДА СРЕДСТВАМИ РУССКОЙ КЛАССИЧЕСКОЙ ЛИТЕРАТУРЫ</a:t>
            </a:r>
            <a:endParaRPr lang="ru-RU" sz="2900">
              <a:solidFill>
                <a:srgbClr val="00339E"/>
              </a:solidFill>
              <a:latin typeface="Onest Blac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087615" y="681540"/>
            <a:ext cx="5029178" cy="61764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271310" y="681539"/>
            <a:ext cx="4661787" cy="6215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653717" y="1981930"/>
            <a:ext cx="649094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i="1">
                <a:latin typeface="Onest Regular"/>
              </a:rPr>
              <a:t>Велик, богат аул </a:t>
            </a:r>
            <a:r>
              <a:rPr lang="ru-RU" sz="2800" i="1">
                <a:latin typeface="Onest Regular"/>
              </a:rPr>
              <a:t>Джемат</a:t>
            </a:r>
            <a:r>
              <a:rPr lang="ru-RU" sz="2800" i="1">
                <a:latin typeface="Onest Regular"/>
              </a:rPr>
              <a:t>,</a:t>
            </a:r>
            <a:endParaRPr/>
          </a:p>
          <a:p>
            <a:pPr algn="ctr">
              <a:defRPr/>
            </a:pPr>
            <a:r>
              <a:rPr lang="ru-RU" sz="2800" i="1">
                <a:latin typeface="Onest Regular"/>
              </a:rPr>
              <a:t>Он никому не платит дани;</a:t>
            </a:r>
            <a:endParaRPr/>
          </a:p>
          <a:p>
            <a:pPr algn="ctr">
              <a:defRPr/>
            </a:pPr>
            <a:r>
              <a:rPr lang="ru-RU" sz="2800" i="1">
                <a:latin typeface="Onest Regular"/>
              </a:rPr>
              <a:t>Его стена - ручной булат;</a:t>
            </a:r>
            <a:endParaRPr/>
          </a:p>
          <a:p>
            <a:pPr algn="ctr">
              <a:defRPr/>
            </a:pPr>
            <a:r>
              <a:rPr lang="ru-RU" sz="2800" i="1">
                <a:latin typeface="Onest Regular"/>
              </a:rPr>
              <a:t>Его мечеть - на поле брани.</a:t>
            </a:r>
            <a:endParaRPr/>
          </a:p>
          <a:p>
            <a:pPr algn="ctr">
              <a:defRPr/>
            </a:pPr>
            <a:r>
              <a:rPr lang="ru-RU" sz="2800" i="1">
                <a:latin typeface="Onest Regular"/>
              </a:rPr>
              <a:t>Его свободные сыны</a:t>
            </a:r>
            <a:endParaRPr/>
          </a:p>
          <a:p>
            <a:pPr algn="ctr">
              <a:defRPr/>
            </a:pPr>
            <a:r>
              <a:rPr lang="ru-RU" sz="2800" i="1">
                <a:latin typeface="Onest Regular"/>
              </a:rPr>
              <a:t>В огнях войны закалены;</a:t>
            </a:r>
            <a:endParaRPr/>
          </a:p>
          <a:p>
            <a:pPr algn="ctr">
              <a:defRPr/>
            </a:pPr>
            <a:r>
              <a:rPr lang="ru-RU" sz="2800" i="1">
                <a:latin typeface="Onest Regular"/>
              </a:rPr>
              <a:t>Дела их громки по Кавказу,</a:t>
            </a:r>
            <a:endParaRPr/>
          </a:p>
          <a:p>
            <a:pPr algn="ctr">
              <a:defRPr/>
            </a:pPr>
            <a:r>
              <a:rPr lang="ru-RU" sz="2800" i="1">
                <a:latin typeface="Onest Regular"/>
              </a:rPr>
              <a:t>В народах дальних и чужих...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rcRect l="37194" t="0" r="3637" b="0"/>
          <a:stretch/>
        </p:blipFill>
        <p:spPr bwMode="auto">
          <a:xfrm>
            <a:off x="8457159" y="2531328"/>
            <a:ext cx="3412496" cy="4326672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681539"/>
            <a:ext cx="9291813" cy="621571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rcRect l="6110" t="0" r="10369" b="0"/>
          <a:stretch/>
        </p:blipFill>
        <p:spPr bwMode="auto">
          <a:xfrm>
            <a:off x="1" y="705583"/>
            <a:ext cx="9135208" cy="61524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auto">
          <a:xfrm>
            <a:off x="632923" y="2505670"/>
            <a:ext cx="39390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00339E"/>
                </a:solidFill>
                <a:latin typeface="Onest Regular"/>
              </a:rPr>
              <a:t>Древнейшие культуры </a:t>
            </a:r>
            <a:endParaRPr/>
          </a:p>
        </p:txBody>
      </p:sp>
      <p:sp>
        <p:nvSpPr>
          <p:cNvPr id="8" name="TextBox 7"/>
          <p:cNvSpPr txBox="1"/>
          <p:nvPr/>
        </p:nvSpPr>
        <p:spPr bwMode="auto">
          <a:xfrm>
            <a:off x="632922" y="3766231"/>
            <a:ext cx="4457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/>
              <a:t>автохтонные – </a:t>
            </a:r>
            <a:r>
              <a:rPr lang="ru-RU" sz="2800"/>
              <a:t>кобанская</a:t>
            </a:r>
            <a:r>
              <a:rPr lang="ru-RU" sz="2800"/>
              <a:t>, майкопская; аланская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237586"/>
            <a:ext cx="1098796" cy="10987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 bwMode="auto">
          <a:xfrm>
            <a:off x="6153164" y="3121223"/>
            <a:ext cx="3939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00339E"/>
                </a:solidFill>
                <a:latin typeface="Onest Regular"/>
              </a:rPr>
              <a:t>Религии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6153164" y="3766231"/>
            <a:ext cx="4457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/>
              <a:t>язычество, христианство, ислам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547745" y="1511455"/>
            <a:ext cx="47019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 b="1">
                <a:solidFill>
                  <a:srgbClr val="00339E"/>
                </a:solidFill>
                <a:latin typeface="Onest Black"/>
              </a:rPr>
              <a:t>Культурный код 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590777" y="3223505"/>
            <a:ext cx="47019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Onest Regular"/>
              </a:rPr>
              <a:t>это подсознательные смыслы, вкладываемые людьми в любой объект и формирующиеся под воздействием национальной культуры, в которой эти люди были социализированы.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rcRect l="0" t="5460" r="0" b="0"/>
          <a:stretch/>
        </p:blipFill>
        <p:spPr bwMode="auto">
          <a:xfrm>
            <a:off x="6825843" y="2826798"/>
            <a:ext cx="5193796" cy="350524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942655" y="6393603"/>
            <a:ext cx="2960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>
                <a:latin typeface="Onest Regular"/>
                <a:cs typeface="Calibri"/>
              </a:rPr>
              <a:t>Жильбер</a:t>
            </a:r>
            <a:r>
              <a:rPr lang="ru-RU">
                <a:latin typeface="Onest Regular"/>
                <a:cs typeface="Calibri"/>
              </a:rPr>
              <a:t> </a:t>
            </a:r>
            <a:r>
              <a:rPr lang="ru-RU">
                <a:latin typeface="Onest Regular"/>
                <a:cs typeface="Calibri"/>
              </a:rPr>
              <a:t>Клотер</a:t>
            </a:r>
            <a:r>
              <a:rPr lang="ru-RU">
                <a:latin typeface="Onest Regular"/>
                <a:cs typeface="Calibri"/>
              </a:rPr>
              <a:t> </a:t>
            </a:r>
            <a:r>
              <a:rPr lang="ru-RU">
                <a:latin typeface="Onest Regular"/>
                <a:cs typeface="Calibri"/>
              </a:rPr>
              <a:t>Рапайль</a:t>
            </a:r>
            <a:endParaRPr lang="ru-RU">
              <a:latin typeface="Onest Regular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75223" y="772479"/>
            <a:ext cx="9013843" cy="60203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rcRect l="835" t="14609" r="2126" b="10019"/>
          <a:stretch/>
        </p:blipFill>
        <p:spPr bwMode="auto">
          <a:xfrm>
            <a:off x="-14378" y="2550999"/>
            <a:ext cx="12206378" cy="42873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167448" y="1315290"/>
            <a:ext cx="649094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i="1">
                <a:latin typeface="Onest Regular"/>
              </a:rPr>
              <a:t>Синие горы Кавказа, приветствую вас! вы взлелеяли детство мое; вы носили меня на своих одичалых хребтах, облаками меня одевали, вы к небу меня приучили, и я с той поры все мечтаю об вас да о небе. Престолы природы, с которых как дым улетают громовые тучи, кто раз лишь на ваших вершинах творцу помолился, тот жизнь презирает, хотя в то мгновенье гордился он ею!…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8084601" y="6414164"/>
            <a:ext cx="3297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>
                <a:latin typeface="Onest Regular"/>
                <a:cs typeface="Calibri"/>
              </a:rPr>
              <a:t>Михаил Юрьевич </a:t>
            </a:r>
            <a:r>
              <a:rPr lang="ru-RU">
                <a:latin typeface="Onest Regular"/>
                <a:cs typeface="Calibri"/>
              </a:rPr>
              <a:t>Лермонтов</a:t>
            </a:r>
            <a:endParaRPr lang="ru-RU">
              <a:latin typeface="Onest Regular"/>
              <a:cs typeface="Calibri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rcRect l="0" t="6207" r="50351" b="6555"/>
          <a:stretch/>
        </p:blipFill>
        <p:spPr bwMode="auto">
          <a:xfrm>
            <a:off x="8296520" y="2510287"/>
            <a:ext cx="2874688" cy="37882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685033" y="2394662"/>
            <a:ext cx="64909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i="1">
                <a:latin typeface="Onest Regular"/>
              </a:rPr>
              <a:t>Из обреченного семейства</a:t>
            </a:r>
            <a:endParaRPr/>
          </a:p>
          <a:p>
            <a:pPr algn="ctr">
              <a:defRPr/>
            </a:pPr>
            <a:r>
              <a:rPr lang="ru-RU" sz="2800" i="1">
                <a:latin typeface="Onest Regular"/>
              </a:rPr>
              <a:t>Ты никого не пощади!</a:t>
            </a:r>
            <a:endParaRPr/>
          </a:p>
          <a:p>
            <a:pPr algn="ctr">
              <a:defRPr/>
            </a:pPr>
            <a:r>
              <a:rPr lang="ru-RU" sz="2800" i="1">
                <a:latin typeface="Onest Regular"/>
              </a:rPr>
              <a:t>Ударил час их истребленья!</a:t>
            </a:r>
            <a:endParaRPr/>
          </a:p>
          <a:p>
            <a:pPr algn="ctr">
              <a:defRPr/>
            </a:pPr>
            <a:r>
              <a:rPr lang="ru-RU" sz="2800" i="1">
                <a:latin typeface="Onest Regular"/>
              </a:rPr>
              <a:t>Возьми ж мои благословенья.</a:t>
            </a:r>
            <a:endParaRPr/>
          </a:p>
          <a:p>
            <a:pPr algn="ctr">
              <a:defRPr/>
            </a:pPr>
            <a:r>
              <a:rPr lang="ru-RU" sz="2800" i="1">
                <a:latin typeface="Onest Regular"/>
              </a:rPr>
              <a:t>Кинжал булатный - и поди!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8085175" y="6414164"/>
            <a:ext cx="3297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>
                <a:latin typeface="Onest Regular"/>
                <a:cs typeface="Calibri"/>
              </a:rPr>
              <a:t>Михаил Юрьевич </a:t>
            </a:r>
            <a:r>
              <a:rPr lang="ru-RU">
                <a:latin typeface="Onest Regular"/>
                <a:cs typeface="Calibri"/>
              </a:rPr>
              <a:t>Лермонтов</a:t>
            </a:r>
            <a:endParaRPr lang="ru-RU">
              <a:latin typeface="Onest Regular"/>
              <a:cs typeface="Calibri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rcRect l="0" t="6207" r="50351" b="6555"/>
          <a:stretch/>
        </p:blipFill>
        <p:spPr bwMode="auto">
          <a:xfrm>
            <a:off x="8296520" y="2510287"/>
            <a:ext cx="2874688" cy="37882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256376" y="687404"/>
            <a:ext cx="6821399" cy="6170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797177" y="1849542"/>
            <a:ext cx="6490947" cy="3890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800" i="1">
                <a:latin typeface="Onest Regular"/>
              </a:rPr>
              <a:t>Однажды русский генерал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800" i="1">
                <a:latin typeface="Onest Regular"/>
              </a:rPr>
              <a:t>Из гор к Тифлису проезжал;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800" i="1">
                <a:latin typeface="Onest Regular"/>
              </a:rPr>
              <a:t>Ребенка пленного он вез.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800" i="1">
                <a:latin typeface="Onest Regular"/>
              </a:rPr>
              <a:t>Тот занемог, не перенес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800" i="1">
                <a:latin typeface="Onest Regular"/>
              </a:rPr>
              <a:t>Трудов далекого пути;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800" i="1">
                <a:latin typeface="Onest Regular"/>
              </a:rPr>
              <a:t>Он был, казалось, лет шести…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903717" y="2488036"/>
            <a:ext cx="2836834" cy="43699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r7-office/2024.4.2.721</Application>
  <DocSecurity>0</DocSecurity>
  <PresentationFormat>Широкоэкранный</PresentationFormat>
  <Paragraphs>0</Paragraphs>
  <Slides>14</Slides>
  <Notes>14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Microsoft Office User</dc:creator>
  <cp:keywords/>
  <dc:description/>
  <dc:identifier/>
  <dc:language/>
  <cp:lastModifiedBy>Аноним</cp:lastModifiedBy>
  <cp:revision>9</cp:revision>
  <dcterms:created xsi:type="dcterms:W3CDTF">2025-03-19T07:31:17Z</dcterms:created>
  <dcterms:modified xsi:type="dcterms:W3CDTF">2025-11-24T15:32:53Z</dcterms:modified>
  <cp:category/>
  <cp:contentStatus/>
  <cp:version/>
</cp:coreProperties>
</file>