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3" r:id="rId4"/>
    <p:sldId id="258" r:id="rId5"/>
    <p:sldId id="264" r:id="rId6"/>
    <p:sldId id="265" r:id="rId7"/>
    <p:sldId id="266" r:id="rId8"/>
    <p:sldId id="275" r:id="rId9"/>
    <p:sldId id="267" r:id="rId10"/>
    <p:sldId id="268" r:id="rId11"/>
    <p:sldId id="272" r:id="rId12"/>
    <p:sldId id="273" r:id="rId13"/>
    <p:sldId id="269" r:id="rId14"/>
    <p:sldId id="270" r:id="rId15"/>
    <p:sldId id="274" r:id="rId16"/>
    <p:sldId id="271" r:id="rId17"/>
    <p:sldId id="259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E"/>
    <a:srgbClr val="1B3BA3"/>
    <a:srgbClr val="1B3BB9"/>
    <a:srgbClr val="1B3BC9"/>
    <a:srgbClr val="1B3979"/>
    <a:srgbClr val="000000"/>
    <a:srgbClr val="1B3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49"/>
    <p:restoredTop sz="94679"/>
  </p:normalViewPr>
  <p:slideViewPr>
    <p:cSldViewPr snapToGrid="0">
      <p:cViewPr varScale="1">
        <p:scale>
          <a:sx n="70" d="100"/>
          <a:sy n="70" d="100"/>
        </p:scale>
        <p:origin x="84" y="9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1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g"/><Relationship Id="rId5" Type="http://schemas.openxmlformats.org/officeDocument/2006/relationships/image" Target="../media/image39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4.png"/><Relationship Id="rId7" Type="http://schemas.openxmlformats.org/officeDocument/2006/relationships/image" Target="../media/image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.png"/><Relationship Id="rId7" Type="http://schemas.openxmlformats.org/officeDocument/2006/relationships/image" Target="../media/image5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3.png"/><Relationship Id="rId9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3.png"/><Relationship Id="rId5" Type="http://schemas.openxmlformats.org/officeDocument/2006/relationships/image" Target="../media/image19.png"/><Relationship Id="rId10" Type="http://schemas.openxmlformats.org/officeDocument/2006/relationships/image" Target="../media/image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4.pn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1.png"/><Relationship Id="rId7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11" Type="http://schemas.openxmlformats.org/officeDocument/2006/relationships/image" Target="../media/image37.jpeg"/><Relationship Id="rId5" Type="http://schemas.openxmlformats.org/officeDocument/2006/relationships/image" Target="../media/image33.png"/><Relationship Id="rId10" Type="http://schemas.openxmlformats.org/officeDocument/2006/relationships/image" Target="../media/image36.jpeg"/><Relationship Id="rId4" Type="http://schemas.openxmlformats.org/officeDocument/2006/relationships/image" Target="../media/image32.jpeg"/><Relationship Id="rId9" Type="http://schemas.openxmlformats.org/officeDocument/2006/relationships/image" Target="../media/image3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877419" y="2130455"/>
            <a:ext cx="48633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339E"/>
                </a:solidFill>
                <a:latin typeface="Onest Black" pitchFamily="2" charset="0"/>
              </a:rPr>
              <a:t>Родные языки и этнокультурное образование: взаимосвязь </a:t>
            </a:r>
            <a:endParaRPr lang="ru-RU" sz="2400" dirty="0" smtClean="0">
              <a:solidFill>
                <a:srgbClr val="00339E"/>
              </a:solidFill>
              <a:latin typeface="Onest Black" pitchFamily="2" charset="0"/>
            </a:endParaRPr>
          </a:p>
          <a:p>
            <a:r>
              <a:rPr lang="ru-RU" sz="2400" dirty="0" smtClean="0">
                <a:solidFill>
                  <a:srgbClr val="00339E"/>
                </a:solidFill>
                <a:latin typeface="Onest Black" pitchFamily="2" charset="0"/>
              </a:rPr>
              <a:t>в </a:t>
            </a:r>
            <a:r>
              <a:rPr lang="ru-RU" sz="2400" dirty="0">
                <a:solidFill>
                  <a:srgbClr val="00339E"/>
                </a:solidFill>
                <a:latin typeface="Onest Black" pitchFamily="2" charset="0"/>
              </a:rPr>
              <a:t>формировании национальной и гражданской идентичности </a:t>
            </a:r>
          </a:p>
          <a:p>
            <a:r>
              <a:rPr lang="ru-RU" sz="2400" dirty="0">
                <a:solidFill>
                  <a:srgbClr val="00339E"/>
                </a:solidFill>
                <a:latin typeface="Onest Black" pitchFamily="2" charset="0"/>
              </a:rPr>
              <a:t>(из опыта Республики Татарстан)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5877419" y="4328755"/>
            <a:ext cx="57231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effectLst/>
                <a:latin typeface="Onest Regular" pitchFamily="2" charset="0"/>
              </a:rPr>
              <a:t>Шарипова</a:t>
            </a:r>
            <a:r>
              <a:rPr lang="ru-RU" sz="1600" b="1" dirty="0" smtClean="0">
                <a:effectLst/>
                <a:latin typeface="Onest Regular" pitchFamily="2" charset="0"/>
              </a:rPr>
              <a:t> Алсу Самигулловна,</a:t>
            </a:r>
          </a:p>
          <a:p>
            <a:r>
              <a:rPr lang="ru-RU" sz="1600" dirty="0">
                <a:latin typeface="Onest Regular" pitchFamily="2" charset="0"/>
              </a:rPr>
              <a:t>н</a:t>
            </a:r>
            <a:r>
              <a:rPr lang="ru-RU" sz="1600" dirty="0" smtClean="0">
                <a:latin typeface="Onest Regular" pitchFamily="2" charset="0"/>
              </a:rPr>
              <a:t>ачальник управления национального образования Министерства образования и науки Республики Татарстан, доктор филологических наук</a:t>
            </a:r>
            <a:endParaRPr lang="ru-RU" sz="1600" dirty="0" smtClean="0">
              <a:effectLst/>
              <a:latin typeface="Onest Regul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4" y="-3"/>
            <a:ext cx="12192000" cy="6858000"/>
          </a:xfrm>
          <a:prstGeom prst="rect">
            <a:avLst/>
          </a:prstGeom>
        </p:spPr>
      </p:pic>
      <p:sp>
        <p:nvSpPr>
          <p:cNvPr id="781714767" name="object 8"/>
          <p:cNvSpPr txBox="1"/>
          <p:nvPr/>
        </p:nvSpPr>
        <p:spPr bwMode="auto">
          <a:xfrm>
            <a:off x="284105" y="994480"/>
            <a:ext cx="9076222" cy="658510"/>
          </a:xfrm>
          <a:prstGeom prst="rect">
            <a:avLst/>
          </a:prstGeom>
        </p:spPr>
        <p:txBody>
          <a:bodyPr vert="horz" wrap="square" lIns="0" tIns="12061" rIns="0" bIns="0" rtlCol="0">
            <a:spAutoFit/>
          </a:bodyPr>
          <a:lstStyle/>
          <a:p>
            <a:pPr defTabSz="8295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100" b="1" dirty="0">
                <a:solidFill>
                  <a:srgbClr val="00339E"/>
                </a:solidFill>
                <a:latin typeface="Onest Black" pitchFamily="2" charset="0"/>
              </a:rPr>
              <a:t>ФЕДЕРАЛЬНАЯ РАБОЧАЯ ПРОГРАММА ПО УЧЕБНОМУ ПРЕДМЕТУ «ГОСУДАРСТВЕННЫЙ (ТАТАРСКИЙ) ЯЗЫК РЕСПУБЛИКИ ТАТАРСТАН» </a:t>
            </a:r>
          </a:p>
        </p:txBody>
      </p:sp>
      <p:sp>
        <p:nvSpPr>
          <p:cNvPr id="259198729" name="Номер слайда 2"/>
          <p:cNvSpPr txBox="1"/>
          <p:nvPr/>
        </p:nvSpPr>
        <p:spPr bwMode="auto">
          <a:xfrm>
            <a:off x="9360327" y="6492873"/>
            <a:ext cx="2844797" cy="365124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ru-RU"/>
            </a:defPPr>
            <a:lvl1pPr marL="0" algn="r" defTabSz="91440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38">
              <a:defRPr/>
            </a:pPr>
            <a:r>
              <a:rPr lang="ru-RU" sz="1600">
                <a:solidFill>
                  <a:prstClr val="black">
                    <a:tint val="75000"/>
                  </a:prstClr>
                </a:solidFill>
                <a:latin typeface="Arial"/>
              </a:rPr>
              <a:t>10</a:t>
            </a:r>
            <a:endParaRPr sz="1600"/>
          </a:p>
        </p:txBody>
      </p:sp>
      <p:sp>
        <p:nvSpPr>
          <p:cNvPr id="2" name="Прямоугольник 1"/>
          <p:cNvSpPr/>
          <p:nvPr/>
        </p:nvSpPr>
        <p:spPr>
          <a:xfrm>
            <a:off x="491319" y="2144098"/>
            <a:ext cx="11324334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>
                <a:solidFill>
                  <a:srgbClr val="00339E"/>
                </a:solidFill>
                <a:latin typeface="Onest Regular" pitchFamily="2" charset="0"/>
              </a:rPr>
              <a:t>Цель: </a:t>
            </a:r>
            <a:endParaRPr lang="ru-RU" sz="3600" b="1" dirty="0" smtClean="0">
              <a:solidFill>
                <a:srgbClr val="00339E"/>
              </a:solidFill>
              <a:latin typeface="Onest Regular" pitchFamily="2" charset="0"/>
            </a:endParaRPr>
          </a:p>
          <a:p>
            <a:pPr algn="just"/>
            <a:endParaRPr lang="ru-RU" sz="800" b="1" dirty="0" smtClean="0">
              <a:solidFill>
                <a:srgbClr val="00339E"/>
              </a:solidFill>
              <a:latin typeface="Onest Regular" pitchFamily="2" charset="0"/>
            </a:endParaRPr>
          </a:p>
          <a:p>
            <a:pPr marL="285750" indent="-285750" algn="just">
              <a:buClr>
                <a:srgbClr val="BB9C58"/>
              </a:buClr>
              <a:buFont typeface="Wingdings" panose="05000000000000000000" pitchFamily="2" charset="2"/>
              <a:buChar char="q"/>
              <a:defRPr/>
            </a:pPr>
            <a:r>
              <a:rPr lang="ru-RU" dirty="0" smtClean="0">
                <a:latin typeface="Onest Bold" pitchFamily="2" charset="0"/>
              </a:rPr>
              <a:t>сохранение </a:t>
            </a:r>
            <a:r>
              <a:rPr lang="ru-RU" dirty="0">
                <a:latin typeface="Onest Bold" pitchFamily="2" charset="0"/>
              </a:rPr>
              <a:t>и развитие культурного разнообразия и языкового наследия многонационального народа Российской Федерации, формирование коммуникативной культуры и расширение общего кругозора обучающихся, осознание роли языков как инструмента межличностного и межкультурного взаимодействия;</a:t>
            </a:r>
          </a:p>
          <a:p>
            <a:pPr marL="285750" indent="-285750" algn="just">
              <a:buClr>
                <a:srgbClr val="BB9C58"/>
              </a:buClr>
              <a:buFont typeface="Wingdings" panose="05000000000000000000" pitchFamily="2" charset="2"/>
              <a:buChar char="q"/>
              <a:defRPr/>
            </a:pPr>
            <a:r>
              <a:rPr lang="ru-RU" dirty="0">
                <a:latin typeface="Onest Bold" pitchFamily="2" charset="0"/>
              </a:rPr>
              <a:t>формирование чувства патриотизма и гордости за свой край, свою страну; развитие личности обучающегося, его мыслительных, познавательных, коммуникативных способностей, формирование универсальных учебных действий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98002" y="5067869"/>
            <a:ext cx="11217651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339E"/>
                </a:solidFill>
                <a:latin typeface="Onest Regular" pitchFamily="2" charset="0"/>
              </a:rPr>
              <a:t>Содержательные линии: </a:t>
            </a:r>
            <a:endParaRPr lang="ru-RU" sz="3600" b="1" dirty="0" smtClean="0">
              <a:solidFill>
                <a:srgbClr val="00339E"/>
              </a:solidFill>
              <a:latin typeface="Onest Regular" pitchFamily="2" charset="0"/>
            </a:endParaRPr>
          </a:p>
          <a:p>
            <a:endParaRPr lang="ru-RU" sz="800" b="1" dirty="0" smtClean="0">
              <a:solidFill>
                <a:srgbClr val="00339E"/>
              </a:solidFill>
              <a:latin typeface="Onest Regular" pitchFamily="2" charset="0"/>
            </a:endParaRPr>
          </a:p>
          <a:p>
            <a:r>
              <a:rPr lang="ru-RU" dirty="0" smtClean="0">
                <a:latin typeface="Onest Bold" pitchFamily="2" charset="0"/>
              </a:rPr>
              <a:t>мир </a:t>
            </a:r>
            <a:r>
              <a:rPr lang="ru-RU" dirty="0">
                <a:latin typeface="Onest Bold" pitchFamily="2" charset="0"/>
              </a:rPr>
              <a:t>моего «Я», мир моих увлечений, мир вокруг меня, моя Родина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0327" y="1400410"/>
            <a:ext cx="1098796" cy="109879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2725" y="1559129"/>
            <a:ext cx="876411" cy="8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75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 xmlns:m="http://schemas.openxmlformats.org/officeDocument/2006/math" xmlns:w="http://schemas.openxmlformats.org/wordprocessingml/2006/main">
      <p:transition spd="slow" advClick="1">
        <p:wipe dir="l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-38003"/>
            <a:ext cx="12192000" cy="6858000"/>
          </a:xfrm>
          <a:prstGeom prst="rect">
            <a:avLst/>
          </a:prstGeom>
        </p:spPr>
      </p:pic>
      <p:sp>
        <p:nvSpPr>
          <p:cNvPr id="10" name="Заголовок 6"/>
          <p:cNvSpPr txBox="1">
            <a:spLocks/>
          </p:cNvSpPr>
          <p:nvPr/>
        </p:nvSpPr>
        <p:spPr>
          <a:xfrm>
            <a:off x="250899" y="765506"/>
            <a:ext cx="10032437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300" b="1" dirty="0" smtClean="0">
                <a:solidFill>
                  <a:srgbClr val="00339E"/>
                </a:solidFill>
                <a:latin typeface="Onest Black" pitchFamily="2" charset="0"/>
                <a:ea typeface="+mn-ea"/>
                <a:cs typeface="+mn-cs"/>
              </a:rPr>
              <a:t>МЕРОПРИЯТИЯ НА РОДНЫХ ЯЗЫКАХ</a:t>
            </a:r>
            <a:endParaRPr lang="ru-RU" sz="3300" b="1" dirty="0">
              <a:solidFill>
                <a:srgbClr val="00339E"/>
              </a:solidFill>
              <a:latin typeface="Onest Black" pitchFamily="2" charset="0"/>
              <a:ea typeface="+mn-ea"/>
              <a:cs typeface="+mn-cs"/>
            </a:endParaRPr>
          </a:p>
          <a:p>
            <a:pPr algn="l"/>
            <a:endParaRPr lang="ru-RU" sz="933" b="1" dirty="0">
              <a:solidFill>
                <a:schemeClr val="bg2">
                  <a:lumMod val="25000"/>
                </a:schemeClr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Google Shape;227;p39"/>
          <p:cNvSpPr txBox="1">
            <a:spLocks/>
          </p:cNvSpPr>
          <p:nvPr/>
        </p:nvSpPr>
        <p:spPr bwMode="auto">
          <a:xfrm>
            <a:off x="9347200" y="6492800"/>
            <a:ext cx="284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60933" rIns="121900" bIns="60933" rtlCol="0" anchor="ctr" anchorCtr="0">
            <a:noAutofit/>
          </a:bodyPr>
          <a:lstStyle>
            <a:defPPr>
              <a:defRPr lang="ru-RU"/>
            </a:defPPr>
            <a:lvl1pPr marL="0" algn="r" defTabSz="914333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6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3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9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5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6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buClr>
                <a:srgbClr val="888888"/>
              </a:buClr>
              <a:buSzPts val="1200"/>
              <a:defRPr/>
            </a:pPr>
            <a:r>
              <a:rPr lang="en-US" sz="1600" kern="0" dirty="0">
                <a:solidFill>
                  <a:srgbClr val="888888"/>
                </a:solidFill>
                <a:latin typeface="Arial"/>
                <a:cs typeface="Arial"/>
                <a:sym typeface="Arial"/>
              </a:rPr>
              <a:t>21</a:t>
            </a:r>
            <a:endParaRPr lang="ru" sz="1600" kern="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158539" y="685496"/>
            <a:ext cx="1098796" cy="109879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0812463" y="793291"/>
            <a:ext cx="876411" cy="88320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0898" y="1784292"/>
            <a:ext cx="101617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BB9C58"/>
              </a:buClr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Onest Bold" pitchFamily="2" charset="0"/>
              </a:rPr>
              <a:t>Р</a:t>
            </a:r>
            <a:r>
              <a:rPr lang="ru-RU" sz="2000" dirty="0" smtClean="0">
                <a:latin typeface="Onest Bold" pitchFamily="2" charset="0"/>
              </a:rPr>
              <a:t>еспубликанский фестиваль детских и юношеских  театров «</a:t>
            </a:r>
            <a:r>
              <a:rPr lang="ru-RU" sz="2000" dirty="0" err="1">
                <a:latin typeface="Onest Bold" pitchFamily="2" charset="0"/>
              </a:rPr>
              <a:t>С</a:t>
            </a:r>
            <a:r>
              <a:rPr lang="ru-RU" sz="2000" dirty="0" err="1" smtClean="0">
                <a:latin typeface="Onest Bold" pitchFamily="2" charset="0"/>
              </a:rPr>
              <a:t>айяр</a:t>
            </a:r>
            <a:r>
              <a:rPr lang="ru-RU" sz="2000" dirty="0" smtClean="0">
                <a:latin typeface="Onest Bold" pitchFamily="2" charset="0"/>
              </a:rPr>
              <a:t>»</a:t>
            </a:r>
          </a:p>
          <a:p>
            <a:pPr marL="285750" indent="-285750">
              <a:buClr>
                <a:srgbClr val="BB9C58"/>
              </a:buClr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latin typeface="Onest Bold" pitchFamily="2" charset="0"/>
              </a:rPr>
              <a:t>Всероссийский </a:t>
            </a:r>
            <a:r>
              <a:rPr lang="ru-RU" sz="2000" dirty="0">
                <a:latin typeface="Onest Bold" pitchFamily="2" charset="0"/>
              </a:rPr>
              <a:t>конкурс юных поэтов и писателей «Ил</a:t>
            </a:r>
            <a:r>
              <a:rPr lang="tt-RU" sz="2000" dirty="0">
                <a:latin typeface="Onest Bold" pitchFamily="2" charset="0"/>
              </a:rPr>
              <a:t>һам</a:t>
            </a:r>
            <a:r>
              <a:rPr lang="ru-RU" sz="2000" dirty="0">
                <a:latin typeface="Onest Bold" pitchFamily="2" charset="0"/>
              </a:rPr>
              <a:t>» </a:t>
            </a:r>
          </a:p>
          <a:p>
            <a:pPr marL="285750" indent="-285750" algn="just">
              <a:buClr>
                <a:srgbClr val="BB9C58"/>
              </a:buClr>
              <a:buFont typeface="Arial" panose="020B0604020202020204" pitchFamily="34" charset="0"/>
              <a:buChar char="•"/>
              <a:defRPr/>
            </a:pPr>
            <a:r>
              <a:rPr lang="tt-RU" sz="2000" dirty="0" smtClean="0">
                <a:latin typeface="Onest Bold" pitchFamily="2" charset="0"/>
              </a:rPr>
              <a:t>Республиканский </a:t>
            </a:r>
            <a:r>
              <a:rPr lang="tt-RU" sz="2000" dirty="0">
                <a:latin typeface="Onest Bold" pitchFamily="2" charset="0"/>
              </a:rPr>
              <a:t>фестиваль </a:t>
            </a:r>
            <a:r>
              <a:rPr lang="ru-RU" sz="2000" dirty="0">
                <a:latin typeface="Onest Bold" pitchFamily="2" charset="0"/>
              </a:rPr>
              <a:t>учащихся многонациональных воскресных школ и школ с этнокультурным компонентом содержания образования</a:t>
            </a:r>
          </a:p>
          <a:p>
            <a:pPr marL="285750" indent="-285750">
              <a:buClr>
                <a:srgbClr val="BB9C58"/>
              </a:buClr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Onest Bold" pitchFamily="2" charset="0"/>
              </a:rPr>
              <a:t>Республиканский слет  учащихся многонациональных воскресных школ и школ с этнокультурным компонентом содержания образования</a:t>
            </a:r>
          </a:p>
          <a:p>
            <a:pPr marL="285750" indent="-285750">
              <a:buClr>
                <a:srgbClr val="BB9C58"/>
              </a:buClr>
              <a:buFont typeface="Arial" panose="020B0604020202020204" pitchFamily="34" charset="0"/>
              <a:buChar char="•"/>
              <a:defRPr/>
            </a:pPr>
            <a:r>
              <a:rPr lang="tt-RU" sz="2000" dirty="0" smtClean="0">
                <a:latin typeface="Onest Bold" pitchFamily="2" charset="0"/>
              </a:rPr>
              <a:t>Научно-практические </a:t>
            </a:r>
            <a:r>
              <a:rPr lang="tt-RU" sz="2000" dirty="0" smtClean="0">
                <a:latin typeface="Onest Bold" pitchFamily="2" charset="0"/>
              </a:rPr>
              <a:t>конференции, творческие конкурсы и др.</a:t>
            </a:r>
            <a:endParaRPr lang="ru-RU" sz="2000" dirty="0">
              <a:latin typeface="Onest Bold" pitchFamily="2" charset="0"/>
            </a:endParaRPr>
          </a:p>
        </p:txBody>
      </p:sp>
      <p:pic>
        <p:nvPicPr>
          <p:cNvPr id="24" name="Picture 2" descr="https://sun9-19.userapi.com/s/v1/if2/E3Ej6MhXu9_M8KtdP6UwuthvFdFBDj0ucSPs0LWh7d5ig_GTZwx6KwF1LlQeNrk5FjKI5fkB1hbLDUwnd2EnsZxa.jpg?quality=95&amp;as=32x22,48x32,72x49,108x73,160x108,240x162,360x243,480x324,540x364,640x431,720x485,1080x728&amp;from=bu&amp;u=_4rrwCa-8jZ18bSsrMkX5aDPjyTUiqKU-_J-OVt6NRU&amp;cs=640x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74" y="4331460"/>
            <a:ext cx="3019496" cy="20020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8360409" y="4367588"/>
            <a:ext cx="3025477" cy="19659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044" y="4397539"/>
            <a:ext cx="3411911" cy="19060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25866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807175" y="4092143"/>
            <a:ext cx="370450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914377">
              <a:buFont typeface="Wingdings" panose="05000000000000000000" pitchFamily="2" charset="2"/>
              <a:buChar char="§"/>
              <a:defRPr/>
            </a:pPr>
            <a:r>
              <a:rPr lang="ru-RU" sz="2500" dirty="0"/>
              <a:t>«Тартария»</a:t>
            </a:r>
          </a:p>
          <a:p>
            <a:pPr marL="342900" indent="-342900" defTabSz="914377">
              <a:buFont typeface="Wingdings" panose="05000000000000000000" pitchFamily="2" charset="2"/>
              <a:buChar char="§"/>
              <a:defRPr/>
            </a:pPr>
            <a:r>
              <a:rPr lang="ru-RU" sz="2500" dirty="0"/>
              <a:t>«</a:t>
            </a:r>
            <a:r>
              <a:rPr lang="ru-RU" sz="2500" dirty="0" err="1"/>
              <a:t>Бүләк</a:t>
            </a:r>
            <a:r>
              <a:rPr lang="ru-RU" sz="2500" dirty="0"/>
              <a:t>»</a:t>
            </a:r>
          </a:p>
          <a:p>
            <a:pPr marL="342900" indent="-342900" defTabSz="914377">
              <a:buFont typeface="Wingdings" panose="05000000000000000000" pitchFamily="2" charset="2"/>
              <a:buChar char="§"/>
              <a:defRPr/>
            </a:pPr>
            <a:r>
              <a:rPr lang="ru-RU" sz="2500" dirty="0"/>
              <a:t>«Нурлы алан»</a:t>
            </a:r>
          </a:p>
          <a:p>
            <a:pPr marL="342900" indent="-342900" defTabSz="914377">
              <a:buFont typeface="Wingdings" panose="05000000000000000000" pitchFamily="2" charset="2"/>
              <a:buChar char="§"/>
              <a:defRPr/>
            </a:pPr>
            <a:r>
              <a:rPr lang="ru-RU" sz="2500" dirty="0"/>
              <a:t>«Дуслык»</a:t>
            </a:r>
          </a:p>
          <a:p>
            <a:pPr marL="342900" indent="-342900" defTabSz="914377">
              <a:buFont typeface="Wingdings" panose="05000000000000000000" pitchFamily="2" charset="2"/>
              <a:buChar char="§"/>
              <a:defRPr/>
            </a:pPr>
            <a:r>
              <a:rPr lang="ru-RU" sz="2500" dirty="0"/>
              <a:t>«Гөлстан»</a:t>
            </a:r>
          </a:p>
          <a:p>
            <a:pPr marL="342900" indent="-342900" defTabSz="914377">
              <a:buFont typeface="Wingdings" panose="05000000000000000000" pitchFamily="2" charset="2"/>
              <a:buChar char="§"/>
              <a:defRPr/>
            </a:pPr>
            <a:r>
              <a:rPr lang="ru-RU" sz="2500" dirty="0"/>
              <a:t>«Без-Тукай оныклары»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77713" y="2002646"/>
            <a:ext cx="71374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altLang="ru-RU" sz="3200" b="1" dirty="0">
                <a:solidFill>
                  <a:srgbClr val="00339E"/>
                </a:solidFill>
                <a:latin typeface="Onest Regular" pitchFamily="2" charset="0"/>
              </a:rPr>
              <a:t>1 580 </a:t>
            </a:r>
            <a:r>
              <a:rPr lang="ru-RU" alt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участников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altLang="ru-RU" sz="3200" b="1" dirty="0">
                <a:solidFill>
                  <a:srgbClr val="00339E"/>
                </a:solidFill>
                <a:latin typeface="Onest Regular" pitchFamily="2" charset="0"/>
              </a:rPr>
              <a:t>30</a:t>
            </a:r>
            <a:r>
              <a:rPr lang="ru-RU" altLang="ru-RU" sz="3200" b="1" dirty="0">
                <a:solidFill>
                  <a:srgbClr val="BB9C58"/>
                </a:solidFill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субъектов Российской Федерации</a:t>
            </a: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250899" y="765506"/>
            <a:ext cx="10032437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300" b="1" dirty="0">
                <a:solidFill>
                  <a:srgbClr val="00339E"/>
                </a:solidFill>
                <a:latin typeface="Onest Black" pitchFamily="2" charset="0"/>
                <a:ea typeface="+mn-ea"/>
                <a:cs typeface="+mn-cs"/>
              </a:rPr>
              <a:t>ЯЗЫКОВЫЕ ПРОФИЛЬНЫЕ СМЕНЫ</a:t>
            </a:r>
          </a:p>
          <a:p>
            <a:pPr algn="l"/>
            <a:endParaRPr lang="ru-RU" sz="933" b="1" dirty="0">
              <a:solidFill>
                <a:schemeClr val="bg2">
                  <a:lumMod val="25000"/>
                </a:schemeClr>
              </a:solidFill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4866" b="8760"/>
          <a:stretch/>
        </p:blipFill>
        <p:spPr>
          <a:xfrm>
            <a:off x="7447849" y="1833571"/>
            <a:ext cx="4385481" cy="2182033"/>
          </a:xfrm>
          <a:prstGeom prst="round2DiagRect">
            <a:avLst>
              <a:gd name="adj1" fmla="val 16667"/>
              <a:gd name="adj2" fmla="val 2367"/>
            </a:avLst>
          </a:prstGeom>
        </p:spPr>
      </p:pic>
      <p:pic>
        <p:nvPicPr>
          <p:cNvPr id="2050" name="Picture 2" descr="https://tatarstan.ru/file/photoreport3/print_10362999_7929570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5" t="30633" b="16604"/>
          <a:stretch/>
        </p:blipFill>
        <p:spPr bwMode="auto">
          <a:xfrm>
            <a:off x="5119845" y="4020935"/>
            <a:ext cx="6780833" cy="2721059"/>
          </a:xfrm>
          <a:prstGeom prst="round2DiagRect">
            <a:avLst>
              <a:gd name="adj1" fmla="val 16667"/>
              <a:gd name="adj2" fmla="val 23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Google Shape;227;p39"/>
          <p:cNvSpPr txBox="1">
            <a:spLocks/>
          </p:cNvSpPr>
          <p:nvPr/>
        </p:nvSpPr>
        <p:spPr bwMode="auto">
          <a:xfrm>
            <a:off x="9347200" y="6492800"/>
            <a:ext cx="284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60933" rIns="121900" bIns="60933" rtlCol="0" anchor="ctr" anchorCtr="0">
            <a:noAutofit/>
          </a:bodyPr>
          <a:lstStyle>
            <a:defPPr>
              <a:defRPr lang="ru-RU"/>
            </a:defPPr>
            <a:lvl1pPr marL="0" algn="r" defTabSz="914333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6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3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9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5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6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buClr>
                <a:srgbClr val="888888"/>
              </a:buClr>
              <a:buSzPts val="1200"/>
              <a:defRPr/>
            </a:pPr>
            <a:r>
              <a:rPr lang="en-US" sz="1600" kern="0" dirty="0">
                <a:solidFill>
                  <a:srgbClr val="888888"/>
                </a:solidFill>
                <a:latin typeface="Arial"/>
                <a:cs typeface="Arial"/>
                <a:sym typeface="Arial"/>
              </a:rPr>
              <a:t>21</a:t>
            </a:r>
            <a:endParaRPr lang="ru" sz="1600" kern="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9158539" y="685496"/>
            <a:ext cx="1098796" cy="109879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0812463" y="793291"/>
            <a:ext cx="876411" cy="8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055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 bwMode="auto">
          <a:xfrm>
            <a:off x="732586" y="5253203"/>
            <a:ext cx="11472597" cy="13441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ru-RU" sz="2267" b="1">
              <a:solidFill>
                <a:srgbClr val="0033C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78069" y="809919"/>
            <a:ext cx="92229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00339E"/>
                </a:solidFill>
                <a:latin typeface="Onest Black" pitchFamily="2" charset="0"/>
              </a:rPr>
              <a:t>ОТКРЫТИЕ МУЗЕЯ ОБРАЗОВАНИЯ </a:t>
            </a:r>
          </a:p>
          <a:p>
            <a:pPr>
              <a:defRPr/>
            </a:pPr>
            <a:r>
              <a:rPr lang="ru-RU" sz="2800" b="1" dirty="0" smtClean="0">
                <a:solidFill>
                  <a:srgbClr val="00339E"/>
                </a:solidFill>
                <a:latin typeface="Onest Black" pitchFamily="2" charset="0"/>
              </a:rPr>
              <a:t>РЕСПУБЛИКИ ТАТАРСТАН «БЕЛЕМ»</a:t>
            </a:r>
            <a:endParaRPr lang="ru-RU" sz="28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701" y="1929488"/>
            <a:ext cx="3798297" cy="22994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C:\Users\79172\view_10402379_79655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957" y="1925709"/>
            <a:ext cx="3792106" cy="22994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79172\view_10402379_79656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031" y="4386852"/>
            <a:ext cx="3774078" cy="22049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79172\view_10402379_796556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1587" y="4390631"/>
            <a:ext cx="3718960" cy="22049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46239" y="809919"/>
            <a:ext cx="1098796" cy="109879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14028" y="912576"/>
            <a:ext cx="876411" cy="8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5361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 bwMode="auto">
          <a:xfrm>
            <a:off x="732586" y="5253203"/>
            <a:ext cx="11472597" cy="13441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ru-RU" sz="2267" b="1">
              <a:solidFill>
                <a:srgbClr val="0033C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21680" y="930925"/>
            <a:ext cx="922299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400" b="1" dirty="0" smtClean="0">
                <a:solidFill>
                  <a:srgbClr val="00339E"/>
                </a:solidFill>
                <a:latin typeface="Onest Black" pitchFamily="2" charset="0"/>
              </a:rPr>
              <a:t>ЭЛЕКТРОННЫЕ РЕСУРСЫ</a:t>
            </a:r>
            <a:endParaRPr lang="ru-RU" sz="3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6358" y="1055441"/>
            <a:ext cx="1098796" cy="109879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5780" y="1173513"/>
            <a:ext cx="876411" cy="8832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747" y="1796897"/>
            <a:ext cx="4088130" cy="22786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8322" y="2936212"/>
            <a:ext cx="4204800" cy="25048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1366" y="4156778"/>
            <a:ext cx="4610825" cy="23878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4886953" y="213725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59556" y="1854885"/>
            <a:ext cx="802689" cy="75309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96654" y="3097358"/>
            <a:ext cx="841561" cy="76611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20722" y="5677945"/>
            <a:ext cx="966298" cy="8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536418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 bwMode="auto">
          <a:xfrm>
            <a:off x="732586" y="5253203"/>
            <a:ext cx="11472597" cy="13441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ru-RU" sz="2267" b="1">
              <a:solidFill>
                <a:srgbClr val="0033C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21680" y="930925"/>
            <a:ext cx="922299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400" b="1" dirty="0" smtClean="0">
                <a:solidFill>
                  <a:srgbClr val="00339E"/>
                </a:solidFill>
                <a:latin typeface="Onest Black" pitchFamily="2" charset="0"/>
              </a:rPr>
              <a:t>ПОДГОТОВКА ПЕДАГОГИЧЕСКИХ КАДРОВ</a:t>
            </a:r>
            <a:endParaRPr lang="ru-RU" sz="3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6358" y="1055441"/>
            <a:ext cx="1098796" cy="109879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5780" y="1173513"/>
            <a:ext cx="876411" cy="88320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1680" y="2154237"/>
            <a:ext cx="11870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latin typeface="Onest Regular" pitchFamily="2" charset="0"/>
              </a:rPr>
              <a:t>Казанский федеральный университет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err="1">
                <a:latin typeface="Onest Regular" pitchFamily="2" charset="0"/>
              </a:rPr>
              <a:t>Набережночелнинский</a:t>
            </a:r>
            <a:r>
              <a:rPr lang="ru-RU" sz="2400" dirty="0">
                <a:latin typeface="Onest Regular" pitchFamily="2" charset="0"/>
              </a:rPr>
              <a:t> государственный педагогический университет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1681" y="3408327"/>
            <a:ext cx="114290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Onest Regular" pitchFamily="2" charset="0"/>
              </a:rPr>
              <a:t>Казанский педагогический колледж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Onest Regular" pitchFamily="2" charset="0"/>
              </a:rPr>
              <a:t>Арский педагогический колледж им. </a:t>
            </a:r>
            <a:r>
              <a:rPr lang="ru-RU" sz="2400" dirty="0" err="1">
                <a:latin typeface="Onest Regular" pitchFamily="2" charset="0"/>
              </a:rPr>
              <a:t>Г.Тукая</a:t>
            </a:r>
            <a:r>
              <a:rPr lang="ru-RU" sz="2400" dirty="0">
                <a:latin typeface="Onest Regular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Onest Regular" pitchFamily="2" charset="0"/>
              </a:rPr>
              <a:t>Мензелинский педагогический колледж им. </a:t>
            </a:r>
            <a:r>
              <a:rPr lang="ru-RU" sz="2400" dirty="0" err="1">
                <a:latin typeface="Onest Regular" pitchFamily="2" charset="0"/>
              </a:rPr>
              <a:t>М.Джалиля</a:t>
            </a:r>
            <a:endParaRPr lang="ru-RU" sz="2400" dirty="0">
              <a:latin typeface="Onest Regular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Onest Regular" pitchFamily="2" charset="0"/>
              </a:rPr>
              <a:t>Набережночелнинский педагогический колледж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Onest Regular" pitchFamily="2" charset="0"/>
              </a:rPr>
              <a:t>Нижнекамский педагогический колледж им. </a:t>
            </a:r>
            <a:r>
              <a:rPr lang="ru-RU" sz="2400" dirty="0" err="1">
                <a:latin typeface="Onest Regular" pitchFamily="2" charset="0"/>
              </a:rPr>
              <a:t>Н.Ш.Ахметшина</a:t>
            </a:r>
            <a:endParaRPr lang="ru-RU" sz="2400" dirty="0">
              <a:latin typeface="Onest Regular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Onest Regular" pitchFamily="2" charset="0"/>
              </a:rPr>
              <a:t>Лениногорский музыкально-художественный педагогический колледж</a:t>
            </a:r>
          </a:p>
        </p:txBody>
      </p:sp>
    </p:spTree>
    <p:extLst>
      <p:ext uri="{BB962C8B-B14F-4D97-AF65-F5344CB8AC3E}">
        <p14:creationId xmlns:p14="http://schemas.microsoft.com/office/powerpoint/2010/main" val="2809144142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877419" y="2130455"/>
            <a:ext cx="48633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339E"/>
                </a:solidFill>
                <a:latin typeface="Onest Black" pitchFamily="2" charset="0"/>
              </a:rPr>
              <a:t>Родные языки и этнокультурное образование: взаимосвязь </a:t>
            </a:r>
            <a:endParaRPr lang="ru-RU" sz="2400" dirty="0" smtClean="0">
              <a:solidFill>
                <a:srgbClr val="00339E"/>
              </a:solidFill>
              <a:latin typeface="Onest Black" pitchFamily="2" charset="0"/>
            </a:endParaRPr>
          </a:p>
          <a:p>
            <a:r>
              <a:rPr lang="ru-RU" sz="2400" dirty="0" smtClean="0">
                <a:solidFill>
                  <a:srgbClr val="00339E"/>
                </a:solidFill>
                <a:latin typeface="Onest Black" pitchFamily="2" charset="0"/>
              </a:rPr>
              <a:t>в </a:t>
            </a:r>
            <a:r>
              <a:rPr lang="ru-RU" sz="2400" dirty="0">
                <a:solidFill>
                  <a:srgbClr val="00339E"/>
                </a:solidFill>
                <a:latin typeface="Onest Black" pitchFamily="2" charset="0"/>
              </a:rPr>
              <a:t>формировании национальной и гражданской идентичности </a:t>
            </a:r>
          </a:p>
          <a:p>
            <a:r>
              <a:rPr lang="ru-RU" sz="2400" dirty="0">
                <a:solidFill>
                  <a:srgbClr val="00339E"/>
                </a:solidFill>
                <a:latin typeface="Onest Black" pitchFamily="2" charset="0"/>
              </a:rPr>
              <a:t>(из опыта Республики Татарстан)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5877419" y="4328755"/>
            <a:ext cx="57231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effectLst/>
                <a:latin typeface="Onest Regular" pitchFamily="2" charset="0"/>
              </a:rPr>
              <a:t>Шарипова</a:t>
            </a:r>
            <a:r>
              <a:rPr lang="ru-RU" sz="1600" b="1" dirty="0" smtClean="0">
                <a:effectLst/>
                <a:latin typeface="Onest Regular" pitchFamily="2" charset="0"/>
              </a:rPr>
              <a:t> Алсу Самигулловна,</a:t>
            </a:r>
          </a:p>
          <a:p>
            <a:r>
              <a:rPr lang="ru-RU" sz="1600" dirty="0">
                <a:latin typeface="Onest Regular" pitchFamily="2" charset="0"/>
              </a:rPr>
              <a:t>н</a:t>
            </a:r>
            <a:r>
              <a:rPr lang="ru-RU" sz="1600" dirty="0" smtClean="0">
                <a:latin typeface="Onest Regular" pitchFamily="2" charset="0"/>
              </a:rPr>
              <a:t>ачальник управления национального образования Министерства образования и науки Республики Татарстан, доктор филологических наук</a:t>
            </a:r>
            <a:endParaRPr lang="ru-RU" sz="1600" dirty="0" smtClean="0">
              <a:effectLst/>
              <a:latin typeface="Onest Regul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796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393D69-31DE-441F-BFD4-6B48766018AC}"/>
              </a:ext>
            </a:extLst>
          </p:cNvPr>
          <p:cNvSpPr txBox="1"/>
          <p:nvPr/>
        </p:nvSpPr>
        <p:spPr>
          <a:xfrm>
            <a:off x="1496704" y="2828835"/>
            <a:ext cx="9198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E"/>
                </a:solidFill>
                <a:effectLst/>
                <a:latin typeface="Onest Regular" pitchFamily="2" charset="0"/>
              </a:rPr>
              <a:t>Благодарю за внимание!</a:t>
            </a:r>
          </a:p>
          <a:p>
            <a:pPr algn="ctr"/>
            <a:r>
              <a:rPr lang="ru-RU" sz="4000" b="1" dirty="0" err="1" smtClean="0">
                <a:solidFill>
                  <a:srgbClr val="00339E"/>
                </a:solidFill>
                <a:latin typeface="Onest Regular" pitchFamily="2" charset="0"/>
              </a:rPr>
              <a:t>Игъ</a:t>
            </a:r>
            <a:r>
              <a:rPr lang="tt-RU" sz="4000" b="1" dirty="0" smtClean="0">
                <a:solidFill>
                  <a:srgbClr val="00339E"/>
                </a:solidFill>
                <a:latin typeface="Onest Regular" pitchFamily="2" charset="0"/>
              </a:rPr>
              <a:t>тибарыгыз өчен рәхмәт!</a:t>
            </a:r>
            <a:endParaRPr lang="ru-RU" sz="4000" b="1" dirty="0">
              <a:solidFill>
                <a:srgbClr val="00339E"/>
              </a:solidFill>
              <a:latin typeface="Onest Regular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4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424915" y="944575"/>
            <a:ext cx="97951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339E"/>
                </a:solidFill>
                <a:latin typeface="Onest Black" pitchFamily="2" charset="0"/>
              </a:rPr>
              <a:t>ГОСУДАРСТВЕННЫЕ ПРОГРАММЫ</a:t>
            </a:r>
          </a:p>
          <a:p>
            <a:r>
              <a:rPr lang="ru-RU" sz="3200" b="1" dirty="0">
                <a:solidFill>
                  <a:srgbClr val="00339E"/>
                </a:solidFill>
                <a:latin typeface="Onest Black" pitchFamily="2" charset="0"/>
              </a:rPr>
              <a:t>РЕСПУБЛИКИ ТАТАРСТАН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3796" y="1138587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3208" y="990190"/>
            <a:ext cx="1098796" cy="109879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 bwMode="auto">
          <a:xfrm>
            <a:off x="170909" y="2319632"/>
            <a:ext cx="111210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914378"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Сохранение</a:t>
            </a: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изучение и развитие государственных языков Республики Татарстан и других языков в Республике 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Татарстан</a:t>
            </a:r>
          </a:p>
          <a:p>
            <a:pPr marL="285750" indent="-285750" algn="just" defTabSz="914378"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</a:t>
            </a: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государственной национальной 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политики</a:t>
            </a:r>
            <a:endParaRPr lang="ru-RU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 defTabSz="914378"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Сохранение национальной идентичности татарского народа</a:t>
            </a:r>
          </a:p>
        </p:txBody>
      </p:sp>
      <p:pic>
        <p:nvPicPr>
          <p:cNvPr id="9" name="Picture 2" descr="C:\Users\Amirova\Desktop\Междун русский 2017\Фото\print_2673607_2242217.jpg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627677" y="4166115"/>
            <a:ext cx="3620937" cy="21016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4467986" y="4149305"/>
            <a:ext cx="3343701" cy="21184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7"/>
          <a:stretch/>
        </p:blipFill>
        <p:spPr bwMode="auto">
          <a:xfrm>
            <a:off x="8158270" y="4149306"/>
            <a:ext cx="3502781" cy="21023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1752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424915" y="944575"/>
            <a:ext cx="97951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339E"/>
                </a:solidFill>
                <a:latin typeface="Onest Black" pitchFamily="2" charset="0"/>
              </a:rPr>
              <a:t>РЕАЛИЗАЦИЯ НАЦИОНАЛЬНОЙ ПОЛИТИКИ </a:t>
            </a:r>
          </a:p>
          <a:p>
            <a:r>
              <a:rPr lang="ru-RU" sz="3200" b="1" dirty="0">
                <a:solidFill>
                  <a:srgbClr val="00339E"/>
                </a:solidFill>
                <a:latin typeface="Onest Black" pitchFamily="2" charset="0"/>
              </a:rPr>
              <a:t>В РЕСПУБЛИКЕ ТАТАРСТАН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3796" y="1138587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3208" y="990190"/>
            <a:ext cx="1098796" cy="109879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 bwMode="auto">
          <a:xfrm>
            <a:off x="170908" y="2319632"/>
            <a:ext cx="113750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914378"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ru-RU" sz="2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Комиссия </a:t>
            </a: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русскому языку при </a:t>
            </a:r>
            <a:r>
              <a:rPr lang="ru-RU" sz="2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Раисе </a:t>
            </a: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Республики </a:t>
            </a:r>
            <a:r>
              <a:rPr lang="ru-RU" sz="2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Татарстан</a:t>
            </a:r>
          </a:p>
          <a:p>
            <a:pPr marL="285750" indent="-285750" algn="just" defTabSz="914378"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endParaRPr lang="ru-RU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 defTabSz="914378"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ru-RU" sz="2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Комиссии</a:t>
            </a: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при Раисе Республики по вопросам сохранения, развития татарского языка и родных языков представителей народов, проживающих в Республике Татарстан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752700" y="4419656"/>
            <a:ext cx="1171459" cy="880923"/>
          </a:xfrm>
          <a:prstGeom prst="rect">
            <a:avLst/>
          </a:prstGeom>
        </p:spPr>
      </p:pic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00" y="5525018"/>
            <a:ext cx="1108542" cy="110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 bwMode="auto">
          <a:xfrm>
            <a:off x="2461426" y="4690505"/>
            <a:ext cx="43131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333333"/>
                </a:solidFill>
                <a:latin typeface="-apple-system"/>
              </a:rPr>
              <a:t>Ассамблея </a:t>
            </a:r>
            <a:r>
              <a:rPr lang="ru-RU" sz="2000" b="1" dirty="0">
                <a:solidFill>
                  <a:srgbClr val="333333"/>
                </a:solidFill>
                <a:latin typeface="-apple-system"/>
              </a:rPr>
              <a:t>народов Татарстана </a:t>
            </a:r>
            <a:endParaRPr lang="ru-RU" sz="2000" dirty="0"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2461426" y="5839593"/>
            <a:ext cx="44800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8">
              <a:spcBef>
                <a:spcPts val="0"/>
              </a:spcBef>
              <a:defRPr/>
            </a:pPr>
            <a:r>
              <a:rPr lang="ru-RU" sz="2000" b="1" dirty="0">
                <a:solidFill>
                  <a:srgbClr val="333333"/>
                </a:solidFill>
                <a:latin typeface="-apple-system"/>
              </a:rPr>
              <a:t>Дом Дружбы народов Татарстана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727107" y="4119938"/>
            <a:ext cx="3818898" cy="2324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8245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569707" y="940706"/>
            <a:ext cx="8642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ОБУЧЕНИЕ И ВОСПИТАНИЕ </a:t>
            </a:r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В </a:t>
            </a:r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ОБРАЗОВАТЕЛЬНЫХ ОРГАНИЗАЦИЯХ </a:t>
            </a:r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РЕСПУБЛИКИ </a:t>
            </a:r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ТАТАРСТАН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5837" y="966154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8070" y="900421"/>
            <a:ext cx="1098796" cy="109879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46104" y="3892268"/>
            <a:ext cx="275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000" dirty="0">
                <a:latin typeface="Onest Bold" pitchFamily="2" charset="0"/>
              </a:rPr>
              <a:t>русский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000" dirty="0">
                <a:latin typeface="Onest Bold" pitchFamily="2" charset="0"/>
              </a:rPr>
              <a:t>татарский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000" dirty="0">
                <a:latin typeface="Onest Bold" pitchFamily="2" charset="0"/>
              </a:rPr>
              <a:t>чувашский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000" dirty="0">
                <a:latin typeface="Onest Bold" pitchFamily="2" charset="0"/>
              </a:rPr>
              <a:t>удмуртский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000" dirty="0">
                <a:latin typeface="Onest Bold" pitchFamily="2" charset="0"/>
              </a:rPr>
              <a:t>марийский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46292" y="3123114"/>
            <a:ext cx="259954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русский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татарский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чувашский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удмуртский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марийский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t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мордовский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t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башкирский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t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иврит</a:t>
            </a:r>
            <a:endParaRPr kumimoji="0" lang="ru-RU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Rectangle: Rounded Corners 7"/>
          <p:cNvSpPr/>
          <p:nvPr/>
        </p:nvSpPr>
        <p:spPr>
          <a:xfrm flipH="1">
            <a:off x="-540620" y="2851508"/>
            <a:ext cx="4976142" cy="411843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обучение и воспитание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на</a:t>
            </a:r>
            <a:r>
              <a:rPr lang="ru-RU" sz="3600" dirty="0">
                <a:solidFill>
                  <a:srgbClr val="00339E"/>
                </a:solidFill>
                <a:latin typeface="Onest Regular" pitchFamily="2" charset="0"/>
              </a:rPr>
              <a:t> </a:t>
            </a:r>
            <a:r>
              <a:rPr lang="ru-RU" sz="3600" b="1" dirty="0">
                <a:solidFill>
                  <a:srgbClr val="00339E"/>
                </a:solidFill>
                <a:latin typeface="Onest Regular" pitchFamily="2" charset="0"/>
              </a:rPr>
              <a:t>5</a:t>
            </a:r>
            <a:r>
              <a:rPr lang="ru-RU" sz="3600" dirty="0">
                <a:solidFill>
                  <a:srgbClr val="00339E"/>
                </a:solidFill>
                <a:latin typeface="Onest Regular" pitchFamily="2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языках: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05383" y="243737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зучение </a:t>
            </a:r>
            <a:r>
              <a:rPr lang="ru-RU" sz="3600" b="1" dirty="0" smtClean="0">
                <a:solidFill>
                  <a:srgbClr val="00339E"/>
                </a:solidFill>
                <a:latin typeface="Onest Regular" pitchFamily="2" charset="0"/>
              </a:rPr>
              <a:t>8 </a:t>
            </a:r>
            <a:r>
              <a:rPr lang="ru-RU" sz="2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языков:</a:t>
            </a:r>
            <a:endParaRPr lang="ru-RU" sz="2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l="1953" r="36433"/>
          <a:stretch/>
        </p:blipFill>
        <p:spPr>
          <a:xfrm>
            <a:off x="3657600" y="2774862"/>
            <a:ext cx="3857165" cy="3518063"/>
          </a:xfrm>
          <a:prstGeom prst="round2DiagRect">
            <a:avLst>
              <a:gd name="adj1" fmla="val 37966"/>
              <a:gd name="adj2" fmla="val 0"/>
            </a:avLst>
          </a:prstGeom>
        </p:spPr>
      </p:pic>
      <p:sp>
        <p:nvSpPr>
          <p:cNvPr id="14" name="Rectangle: Rounded Corners 7"/>
          <p:cNvSpPr/>
          <p:nvPr/>
        </p:nvSpPr>
        <p:spPr>
          <a:xfrm flipH="1">
            <a:off x="826284" y="1972078"/>
            <a:ext cx="5383446" cy="428541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defRPr/>
            </a:pPr>
            <a:r>
              <a:rPr lang="ru-RU" sz="2000" b="1" dirty="0" smtClean="0">
                <a:solidFill>
                  <a:prstClr val="white"/>
                </a:solidFill>
                <a:latin typeface="Arial"/>
                <a:ea typeface="Roboto Condensed Medium" panose="02000000000000000000" pitchFamily="2" charset="0"/>
              </a:rPr>
              <a:t>2025/2026 </a:t>
            </a:r>
            <a:r>
              <a:rPr lang="ru-RU" b="1" dirty="0">
                <a:solidFill>
                  <a:prstClr val="white"/>
                </a:solidFill>
                <a:latin typeface="Arial"/>
                <a:ea typeface="Roboto Condensed Medium" panose="02000000000000000000" pitchFamily="2" charset="0"/>
              </a:rPr>
              <a:t>учебный год</a:t>
            </a:r>
          </a:p>
        </p:txBody>
      </p:sp>
    </p:spTree>
    <p:extLst>
      <p:ext uri="{BB962C8B-B14F-4D97-AF65-F5344CB8AC3E}">
        <p14:creationId xmlns:p14="http://schemas.microsoft.com/office/powerpoint/2010/main" val="2395441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69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569707" y="940706"/>
            <a:ext cx="8642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339E"/>
                </a:solidFill>
                <a:latin typeface="Onest Black" pitchFamily="2" charset="0"/>
              </a:rPr>
              <a:t>ВОСКРЕСНЫЕ ШКОЛЫ И ОТДЕЛЕНИЯ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5837" y="966154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8070" y="900421"/>
            <a:ext cx="1098796" cy="1098796"/>
          </a:xfrm>
          <a:prstGeom prst="rect">
            <a:avLst/>
          </a:prstGeom>
        </p:spPr>
      </p:pic>
      <p:sp>
        <p:nvSpPr>
          <p:cNvPr id="14" name="Rectangle: Rounded Corners 7"/>
          <p:cNvSpPr/>
          <p:nvPr/>
        </p:nvSpPr>
        <p:spPr>
          <a:xfrm flipH="1">
            <a:off x="683864" y="1869911"/>
            <a:ext cx="5383446" cy="428541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defRPr/>
            </a:pPr>
            <a:r>
              <a:rPr lang="ru-RU" sz="2000" b="1" dirty="0" smtClean="0">
                <a:solidFill>
                  <a:prstClr val="white"/>
                </a:solidFill>
                <a:latin typeface="Arial"/>
                <a:ea typeface="Roboto Condensed Medium" panose="02000000000000000000" pitchFamily="2" charset="0"/>
              </a:rPr>
              <a:t>2025/2026 </a:t>
            </a:r>
            <a:r>
              <a:rPr lang="ru-RU" b="1" dirty="0">
                <a:solidFill>
                  <a:prstClr val="white"/>
                </a:solidFill>
                <a:latin typeface="Arial"/>
                <a:ea typeface="Roboto Condensed Medium" panose="02000000000000000000" pitchFamily="2" charset="0"/>
              </a:rPr>
              <a:t>учебный год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E386FC1-1950-469C-BC52-2D2989B25E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09" y="3964394"/>
            <a:ext cx="5031557" cy="2619374"/>
          </a:xfrm>
          <a:prstGeom prst="round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7748C3F-8092-4448-B903-3E390B1F6C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716" y="2185314"/>
            <a:ext cx="4246925" cy="2164276"/>
          </a:xfrm>
          <a:prstGeom prst="round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29E00F6-B723-44EB-8C16-5C706FA5EC3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4" r="-152" b="9654"/>
          <a:stretch/>
        </p:blipFill>
        <p:spPr>
          <a:xfrm>
            <a:off x="7080716" y="4535686"/>
            <a:ext cx="4342460" cy="2204713"/>
          </a:xfrm>
          <a:prstGeom prst="roundRect">
            <a:avLst/>
          </a:prstGeom>
        </p:spPr>
      </p:pic>
      <p:sp>
        <p:nvSpPr>
          <p:cNvPr id="18" name="TextBox 17"/>
          <p:cNvSpPr txBox="1"/>
          <p:nvPr/>
        </p:nvSpPr>
        <p:spPr bwMode="auto">
          <a:xfrm>
            <a:off x="1189351" y="2430317"/>
            <a:ext cx="4702015" cy="1270348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indent="360043" algn="l">
              <a:lnSpc>
                <a:spcPct val="100000"/>
              </a:lnSpc>
              <a:spcAft>
                <a:spcPts val="0"/>
              </a:spcAft>
              <a:defRPr/>
            </a:pPr>
            <a:r>
              <a:rPr sz="3600" b="1" dirty="0">
                <a:solidFill>
                  <a:srgbClr val="00339E"/>
                </a:solidFill>
                <a:latin typeface="Onest Regular" pitchFamily="2" charset="0"/>
              </a:rPr>
              <a:t>111</a:t>
            </a:r>
            <a:r>
              <a:rPr sz="3600" b="1" dirty="0" smtClean="0">
                <a:solidFill>
                  <a:srgbClr val="00339E"/>
                </a:solidFill>
                <a:latin typeface="Onest Regular" pitchFamily="2" charset="0"/>
              </a:rPr>
              <a:t> </a:t>
            </a:r>
            <a:r>
              <a:rPr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отделений</a:t>
            </a:r>
            <a:endParaRPr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360043">
              <a:defRPr/>
            </a:pPr>
            <a:r>
              <a:rPr sz="3600" b="1" dirty="0">
                <a:solidFill>
                  <a:srgbClr val="00339E"/>
                </a:solidFill>
                <a:latin typeface="Onest Regular" pitchFamily="2" charset="0"/>
              </a:rPr>
              <a:t>30</a:t>
            </a:r>
            <a:r>
              <a:rPr sz="28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национальностей</a:t>
            </a:r>
          </a:p>
        </p:txBody>
      </p:sp>
    </p:spTree>
    <p:extLst>
      <p:ext uri="{BB962C8B-B14F-4D97-AF65-F5344CB8AC3E}">
        <p14:creationId xmlns:p14="http://schemas.microsoft.com/office/powerpoint/2010/main" val="578366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Заголовок 1"/>
          <p:cNvSpPr txBox="1"/>
          <p:nvPr/>
        </p:nvSpPr>
        <p:spPr bwMode="auto">
          <a:xfrm>
            <a:off x="2927648" y="274637"/>
            <a:ext cx="7488832" cy="92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170">
              <a:defRPr/>
            </a:pPr>
            <a:endParaRPr lang="ru-RU" sz="2800" b="1">
              <a:solidFill>
                <a:srgbClr val="002060"/>
              </a:solidFill>
              <a:latin typeface="Arial"/>
            </a:endParaRPr>
          </a:p>
        </p:txBody>
      </p:sp>
      <p:sp>
        <p:nvSpPr>
          <p:cNvPr id="8" name="Объект 2"/>
          <p:cNvSpPr txBox="1"/>
          <p:nvPr/>
        </p:nvSpPr>
        <p:spPr bwMode="auto">
          <a:xfrm>
            <a:off x="2629273" y="3429001"/>
            <a:ext cx="7715199" cy="26882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defRPr/>
            </a:pPr>
            <a:endParaRPr lang="ru-RU" sz="3400" b="1">
              <a:solidFill>
                <a:srgbClr val="FF0000"/>
              </a:solidFill>
              <a:latin typeface="Arial"/>
            </a:endParaRPr>
          </a:p>
          <a:p>
            <a:pPr defTabSz="1219170">
              <a:defRPr/>
            </a:pPr>
            <a:endParaRPr lang="ru-RU" sz="3400" b="1">
              <a:solidFill>
                <a:srgbClr val="FF0000"/>
              </a:solidFill>
              <a:latin typeface="Arial"/>
            </a:endParaRPr>
          </a:p>
          <a:p>
            <a:pPr defTabSz="1219170">
              <a:defRPr/>
            </a:pPr>
            <a:endParaRPr lang="ru-RU" sz="3400" b="1">
              <a:solidFill>
                <a:srgbClr val="FF0000"/>
              </a:solidFill>
              <a:latin typeface="Arial"/>
            </a:endParaRPr>
          </a:p>
          <a:p>
            <a:pPr defTabSz="1219170">
              <a:defRPr/>
            </a:pPr>
            <a:endParaRPr lang="ru-RU" sz="3400" b="1">
              <a:solidFill>
                <a:srgbClr val="FF0000"/>
              </a:solidFill>
              <a:latin typeface="Arial"/>
            </a:endParaRPr>
          </a:p>
          <a:p>
            <a:pPr defTabSz="1219170">
              <a:defRPr/>
            </a:pPr>
            <a:endParaRPr lang="ru-RU" sz="3400" b="1">
              <a:solidFill>
                <a:srgbClr val="FF0000"/>
              </a:solidFill>
              <a:latin typeface="Arial"/>
            </a:endParaRPr>
          </a:p>
          <a:p>
            <a:pPr defTabSz="1219170">
              <a:defRPr/>
            </a:pPr>
            <a:endParaRPr lang="ru-RU" sz="6400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911421" y="-411427"/>
            <a:ext cx="7873356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67"/>
              </a:spcAft>
              <a:defRPr/>
            </a:pPr>
            <a:endParaRPr lang="ru-RU" sz="2133" b="1">
              <a:solidFill>
                <a:srgbClr val="EEECE1">
                  <a:lumMod val="25000"/>
                </a:srgbClr>
              </a:solidFill>
              <a:ea typeface="+mj-ea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158960"/>
              </p:ext>
            </p:extLst>
          </p:nvPr>
        </p:nvGraphicFramePr>
        <p:xfrm>
          <a:off x="627797" y="1297294"/>
          <a:ext cx="6697868" cy="52179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3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37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7606">
                <a:tc>
                  <a:txBody>
                    <a:bodyPr/>
                    <a:lstStyle/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sz="2400" dirty="0">
                        <a:solidFill>
                          <a:schemeClr val="tx1"/>
                        </a:solidFill>
                      </a:endParaRP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sz="16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337">
                <a:tc gridSpan="2">
                  <a:txBody>
                    <a:bodyPr/>
                    <a:lstStyle/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НАЧАЛЬНЫЕ КЛАССЫ</a:t>
                      </a:r>
                      <a:endParaRPr sz="1600" dirty="0"/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6664">
                <a:tc>
                  <a:txBody>
                    <a:bodyPr/>
                    <a:lstStyle/>
                    <a:p>
                      <a:pPr marL="0" algn="l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Для изучающих татарский язык как родной</a:t>
                      </a: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7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9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25</a:t>
                      </a:r>
                      <a:endParaRPr lang="ru-RU" sz="19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2716">
                <a:tc>
                  <a:txBody>
                    <a:bodyPr/>
                    <a:lstStyle/>
                    <a:p>
                      <a:pPr marL="0" algn="l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Для изучающих татарский язык как государственный РТ </a:t>
                      </a: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7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9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  <a:p>
                      <a:pPr marL="0" marR="0" indent="0" algn="ctr" defTabSz="91437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9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4 </a:t>
                      </a:r>
                      <a:endParaRPr sz="2400" b="1" dirty="0"/>
                    </a:p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9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2093">
                <a:tc gridSpan="2">
                  <a:txBody>
                    <a:bodyPr/>
                    <a:lstStyle/>
                    <a:p>
                      <a:pPr marL="0" marR="0" algn="ctr" defTabSz="914378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/>
                      </a:pPr>
                      <a:r>
                        <a:rPr lang="tt-RU" sz="1600" b="1" i="0" u="none" strike="noStrike" cap="none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  <a:sym typeface="Arial"/>
                        </a:rPr>
                        <a:t>5-9 КЛАССЫ</a:t>
                      </a:r>
                      <a:endParaRPr lang="tt-RU" sz="1600" b="1" i="0" u="none" strike="noStrike" cap="none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Times New Roman"/>
                        <a:sym typeface="Arial"/>
                      </a:endParaRP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6664">
                <a:tc>
                  <a:txBody>
                    <a:bodyPr/>
                    <a:lstStyle/>
                    <a:p>
                      <a:pPr marL="0" algn="l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Для изучающих татарский язык как родной</a:t>
                      </a: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9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30 </a:t>
                      </a:r>
                      <a:endParaRPr sz="2400" b="1" dirty="0"/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6664">
                <a:tc>
                  <a:txBody>
                    <a:bodyPr/>
                    <a:lstStyle/>
                    <a:p>
                      <a:pPr marL="0" algn="l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Для изучающих татарский язык как государственный РТ </a:t>
                      </a: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9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10 </a:t>
                      </a:r>
                      <a:endParaRPr sz="2400" b="1" dirty="0"/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2093">
                <a:tc gridSpan="2">
                  <a:txBody>
                    <a:bodyPr/>
                    <a:lstStyle/>
                    <a:p>
                      <a:pPr marL="0" marR="0" algn="ctr" defTabSz="914378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/>
                      </a:pPr>
                      <a:r>
                        <a:rPr lang="tt-RU" sz="1600" b="1" i="0" u="none" strike="noStrike" cap="none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  <a:sym typeface="Arial"/>
                        </a:rPr>
                        <a:t>10-11 КЛАССЫ</a:t>
                      </a:r>
                      <a:endParaRPr lang="tt-RU" sz="1600" b="1" i="0" u="none" strike="noStrike" cap="none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Times New Roman"/>
                        <a:sym typeface="Arial"/>
                      </a:endParaRP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6664">
                <a:tc>
                  <a:txBody>
                    <a:bodyPr/>
                    <a:lstStyle/>
                    <a:p>
                      <a:pPr marL="0" algn="l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Для изучающих татарский язык как родной</a:t>
                      </a: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9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13 </a:t>
                      </a:r>
                      <a:endParaRPr sz="2400" b="1" dirty="0"/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36664">
                <a:tc>
                  <a:txBody>
                    <a:bodyPr/>
                    <a:lstStyle/>
                    <a:p>
                      <a:pPr marL="0" algn="l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Для изучающих татарский язык как государственный РТ </a:t>
                      </a: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tt-RU" sz="19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tt-RU" sz="19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4 </a:t>
                      </a:r>
                      <a:endParaRPr lang="ru-RU" sz="19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53515549" name="Прямоугольник 8"/>
          <p:cNvSpPr/>
          <p:nvPr/>
        </p:nvSpPr>
        <p:spPr bwMode="auto">
          <a:xfrm>
            <a:off x="7953462" y="1908371"/>
            <a:ext cx="1105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00339E"/>
                </a:solidFill>
                <a:latin typeface="Onest Regular" pitchFamily="2" charset="0"/>
              </a:rPr>
              <a:t>86</a:t>
            </a:r>
          </a:p>
        </p:txBody>
      </p:sp>
      <p:sp>
        <p:nvSpPr>
          <p:cNvPr id="992262384" name="Прямоугольник 1"/>
          <p:cNvSpPr/>
          <p:nvPr/>
        </p:nvSpPr>
        <p:spPr bwMode="auto">
          <a:xfrm>
            <a:off x="7127242" y="2576283"/>
            <a:ext cx="3057195" cy="713016"/>
          </a:xfrm>
          <a:prstGeom prst="rect">
            <a:avLst/>
          </a:prstGeom>
        </p:spPr>
        <p:txBody>
          <a:bodyPr vertOverflow="overflow" horzOverflow="overflow" vert="horz" wrap="square" lIns="121920" tIns="60960" rIns="121920" bIns="60960" numCol="1" spcCol="0" rtlCol="0" fromWordArt="0" anchor="t" anchorCtr="0" forceAA="0" compatLnSpc="0">
            <a:spAutoFit/>
          </a:bodyPr>
          <a:lstStyle/>
          <a:p>
            <a:pPr algn="ctr" defTabSz="888975">
              <a:defRPr/>
            </a:pPr>
            <a:r>
              <a:rPr lang="tt-R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УМК в федеральном перечне учебников</a:t>
            </a:r>
            <a:endParaRPr lang="ru-RU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96423545" name="Picture 4"/>
          <p:cNvPicPr>
            <a:picLocks noChangeAspect="1" noChangeArrowheads="1"/>
          </p:cNvPicPr>
          <p:nvPr/>
        </p:nvPicPr>
        <p:blipFill>
          <a:blip r:embed="rId3"/>
          <a:srcRect l="31034" t="7165" r="30604" b="7778"/>
          <a:stretch/>
        </p:blipFill>
        <p:spPr bwMode="auto">
          <a:xfrm>
            <a:off x="9169364" y="5213306"/>
            <a:ext cx="1043925" cy="1315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8571431" name="Рисунок 203857143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673650" y="5246035"/>
            <a:ext cx="1056733" cy="1337929"/>
          </a:xfrm>
          <a:prstGeom prst="rect">
            <a:avLst/>
          </a:prstGeom>
        </p:spPr>
      </p:pic>
      <p:pic>
        <p:nvPicPr>
          <p:cNvPr id="111351958" name="Рисунок 11135195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0402301" y="2106979"/>
            <a:ext cx="1075727" cy="1301971"/>
          </a:xfrm>
          <a:prstGeom prst="rect">
            <a:avLst/>
          </a:prstGeom>
        </p:spPr>
      </p:pic>
      <p:pic>
        <p:nvPicPr>
          <p:cNvPr id="1081333058" name="Picture 2"/>
          <p:cNvPicPr>
            <a:picLocks noChangeAspect="1" noChangeArrowheads="1"/>
          </p:cNvPicPr>
          <p:nvPr/>
        </p:nvPicPr>
        <p:blipFill>
          <a:blip r:embed="rId6"/>
          <a:srcRect l="49396" t="15785" r="27414" b="34406"/>
          <a:stretch/>
        </p:blipFill>
        <p:spPr bwMode="auto">
          <a:xfrm>
            <a:off x="10635530" y="5218426"/>
            <a:ext cx="1043925" cy="1305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4305362" name="Рисунок 182430536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7650418" y="3608077"/>
            <a:ext cx="1005422" cy="1311759"/>
          </a:xfrm>
          <a:prstGeom prst="rect">
            <a:avLst/>
          </a:prstGeom>
        </p:spPr>
      </p:pic>
      <p:pic>
        <p:nvPicPr>
          <p:cNvPr id="232004327" name="Рисунок 232004326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10547078" y="3633878"/>
            <a:ext cx="992941" cy="1341573"/>
          </a:xfrm>
          <a:prstGeom prst="rect">
            <a:avLst/>
          </a:prstGeom>
        </p:spPr>
      </p:pic>
      <p:pic>
        <p:nvPicPr>
          <p:cNvPr id="1401365924" name="Рисунок 1401365923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9089927" y="3633878"/>
            <a:ext cx="1023064" cy="131639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526833" y="835100"/>
            <a:ext cx="8642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339E"/>
                </a:solidFill>
                <a:latin typeface="Onest Black" pitchFamily="2" charset="0"/>
              </a:rPr>
              <a:t>УЧЕБНО-МЕТОДИЧЕСКИЕ КОМПЛЕКТЫ</a:t>
            </a:r>
            <a:endParaRPr lang="ru-RU" sz="32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68070" y="900421"/>
            <a:ext cx="1098796" cy="1098796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845837" y="966154"/>
            <a:ext cx="876411" cy="8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734051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288620" y="814649"/>
            <a:ext cx="88908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339E"/>
                </a:solidFill>
                <a:latin typeface="Onest Black" pitchFamily="2" charset="0"/>
              </a:rPr>
              <a:t>ОНЛАЙН ШКОЛА ПО ОБУЧЕНИЮ </a:t>
            </a:r>
          </a:p>
          <a:p>
            <a:r>
              <a:rPr lang="ru-RU" sz="2800" b="1" dirty="0" smtClean="0">
                <a:solidFill>
                  <a:srgbClr val="00339E"/>
                </a:solidFill>
                <a:latin typeface="Onest Black" pitchFamily="2" charset="0"/>
              </a:rPr>
              <a:t>ТАТАРСКОМУ ЯЗЫКУ«АНА ТЕЛЕ</a:t>
            </a:r>
            <a:endParaRPr lang="ru-RU" sz="28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5485" y="882485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8070" y="814649"/>
            <a:ext cx="1098796" cy="10987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435" y="1913445"/>
            <a:ext cx="4311464" cy="23601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574435" y="4491619"/>
            <a:ext cx="4546467" cy="229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90000"/>
              </a:lnSpc>
              <a:spcAft>
                <a:spcPts val="900"/>
              </a:spcAft>
              <a:buSzPct val="150000"/>
              <a:buFont typeface="Wingdings" panose="05000000000000000000" pitchFamily="2" charset="2"/>
              <a:buChar char="q"/>
            </a:pPr>
            <a:r>
              <a:rPr lang="tt-RU" dirty="0" smtClean="0">
                <a:solidFill>
                  <a:srgbClr val="00339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9 уровней обучения</a:t>
            </a:r>
            <a:endParaRPr lang="tt-RU" dirty="0">
              <a:solidFill>
                <a:srgbClr val="00339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90000"/>
              </a:lnSpc>
              <a:spcAft>
                <a:spcPts val="900"/>
              </a:spcAft>
              <a:buSzPct val="150000"/>
              <a:buFont typeface="Wingdings" panose="05000000000000000000" pitchFamily="2" charset="2"/>
              <a:buChar char="q"/>
            </a:pPr>
            <a:r>
              <a:rPr lang="tt-RU" dirty="0">
                <a:solidFill>
                  <a:srgbClr val="00339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возможность </a:t>
            </a:r>
            <a:r>
              <a:rPr lang="tt-RU" dirty="0" smtClean="0">
                <a:solidFill>
                  <a:srgbClr val="00339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определения уровня знаний с помощью опросов</a:t>
            </a:r>
            <a:endParaRPr lang="tt-RU" dirty="0">
              <a:solidFill>
                <a:srgbClr val="00339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90000"/>
              </a:lnSpc>
              <a:spcAft>
                <a:spcPts val="900"/>
              </a:spcAft>
              <a:buSzPct val="150000"/>
              <a:buFont typeface="Wingdings" panose="05000000000000000000" pitchFamily="2" charset="2"/>
              <a:buChar char="q"/>
            </a:pPr>
            <a:r>
              <a:rPr lang="tt-RU" dirty="0">
                <a:solidFill>
                  <a:srgbClr val="00339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tt-RU" dirty="0" smtClean="0">
                <a:solidFill>
                  <a:srgbClr val="00339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увлекательные упражнения, интерактивные задания</a:t>
            </a:r>
            <a:endParaRPr lang="tt-RU" dirty="0">
              <a:solidFill>
                <a:srgbClr val="00339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90000"/>
              </a:lnSpc>
              <a:spcAft>
                <a:spcPts val="900"/>
              </a:spcAft>
              <a:buSzPct val="150000"/>
              <a:buFont typeface="Wingdings" panose="05000000000000000000" pitchFamily="2" charset="2"/>
              <a:buChar char="q"/>
            </a:pPr>
            <a:r>
              <a:rPr lang="tt-RU" dirty="0">
                <a:solidFill>
                  <a:srgbClr val="00339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tt-RU" dirty="0" smtClean="0">
                <a:solidFill>
                  <a:srgbClr val="00339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контроль прогресса обучения </a:t>
            </a:r>
          </a:p>
          <a:p>
            <a:pPr marL="285750" indent="-285750">
              <a:lnSpc>
                <a:spcPct val="90000"/>
              </a:lnSpc>
              <a:spcAft>
                <a:spcPts val="900"/>
              </a:spcAft>
              <a:buSzPct val="150000"/>
              <a:buFont typeface="Wingdings" panose="05000000000000000000" pitchFamily="2" charset="2"/>
              <a:buChar char="q"/>
            </a:pPr>
            <a:r>
              <a:rPr lang="tt-RU" dirty="0" smtClean="0">
                <a:solidFill>
                  <a:srgbClr val="00339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выдача сертификата</a:t>
            </a:r>
            <a:endParaRPr lang="tt-RU" dirty="0">
              <a:solidFill>
                <a:srgbClr val="00339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264" y="2079167"/>
            <a:ext cx="1911614" cy="2948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73677" y="4803152"/>
            <a:ext cx="3035944" cy="16760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" name="Picture 2" descr="http://qrcoder.ru/code/?http%3A%2F%2Fanatele.tatar.ru&amp;4&amp;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065" y="5340849"/>
            <a:ext cx="714012" cy="714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0066544" y="6134812"/>
            <a:ext cx="1623055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900"/>
              </a:spcAft>
              <a:buSzPct val="150000"/>
            </a:pPr>
            <a:r>
              <a:rPr lang="en-US" sz="1400" b="1" u="sng" dirty="0" err="1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anatele.tatar</a:t>
            </a:r>
            <a:r>
              <a:rPr lang="ru-RU" sz="1400" b="1" u="sng" dirty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</a:t>
            </a:r>
            <a:r>
              <a:rPr lang="en-US" sz="1400" b="1" u="sng" dirty="0" err="1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ru</a:t>
            </a:r>
            <a:endParaRPr lang="tt-RU" sz="1400" b="1" u="sng" dirty="0">
              <a:solidFill>
                <a:srgbClr val="C0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194" y="1950102"/>
            <a:ext cx="4243876" cy="23601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9072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393D69-31DE-441F-BFD4-6B48766018AC}"/>
              </a:ext>
            </a:extLst>
          </p:cNvPr>
          <p:cNvSpPr txBox="1"/>
          <p:nvPr/>
        </p:nvSpPr>
        <p:spPr>
          <a:xfrm>
            <a:off x="2256233" y="2698644"/>
            <a:ext cx="925289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339E"/>
                </a:solidFill>
                <a:latin typeface="Onest Regular" pitchFamily="2" charset="0"/>
              </a:rPr>
              <a:t>Как </a:t>
            </a:r>
            <a:r>
              <a:rPr lang="ru-RU" sz="2800" b="1" dirty="0" smtClean="0">
                <a:solidFill>
                  <a:srgbClr val="00339E"/>
                </a:solidFill>
                <a:latin typeface="Onest Regular" pitchFamily="2" charset="0"/>
              </a:rPr>
              <a:t>на </a:t>
            </a:r>
            <a:r>
              <a:rPr lang="ru-RU" sz="2800" b="1" dirty="0">
                <a:solidFill>
                  <a:srgbClr val="00339E"/>
                </a:solidFill>
                <a:latin typeface="Onest Regular" pitchFamily="2" charset="0"/>
              </a:rPr>
              <a:t>практике реализуется </a:t>
            </a:r>
            <a:r>
              <a:rPr lang="ru-RU" sz="2800" b="1" dirty="0" smtClean="0">
                <a:solidFill>
                  <a:srgbClr val="00339E"/>
                </a:solidFill>
                <a:latin typeface="Onest Regular" pitchFamily="2" charset="0"/>
              </a:rPr>
              <a:t>формирование </a:t>
            </a:r>
            <a:r>
              <a:rPr lang="ru-RU" sz="2800" b="1" dirty="0">
                <a:solidFill>
                  <a:srgbClr val="00339E"/>
                </a:solidFill>
                <a:latin typeface="Onest Regular" pitchFamily="2" charset="0"/>
              </a:rPr>
              <a:t>национальной и гражданской идентичности, воспитание патриота </a:t>
            </a:r>
            <a:r>
              <a:rPr lang="ru-RU" sz="2800" b="1" dirty="0" smtClean="0">
                <a:solidFill>
                  <a:srgbClr val="00339E"/>
                </a:solidFill>
                <a:latin typeface="Onest Regular" pitchFamily="2" charset="0"/>
              </a:rPr>
              <a:t>на </a:t>
            </a:r>
            <a:r>
              <a:rPr lang="ru-RU" sz="2800" b="1" dirty="0">
                <a:solidFill>
                  <a:srgbClr val="00339E"/>
                </a:solidFill>
                <a:latin typeface="Onest Regular" pitchFamily="2" charset="0"/>
              </a:rPr>
              <a:t>уроках родного языка </a:t>
            </a:r>
            <a:endParaRPr lang="ru-RU" sz="2800" b="1" dirty="0" smtClean="0">
              <a:solidFill>
                <a:srgbClr val="00339E"/>
              </a:solidFill>
              <a:latin typeface="Onest Regular" pitchFamily="2" charset="0"/>
            </a:endParaRPr>
          </a:p>
          <a:p>
            <a:pPr algn="ctr"/>
            <a:r>
              <a:rPr lang="ru-RU" sz="2800" b="1" dirty="0" smtClean="0">
                <a:solidFill>
                  <a:srgbClr val="00339E"/>
                </a:solidFill>
                <a:latin typeface="Onest Regular" pitchFamily="2" charset="0"/>
              </a:rPr>
              <a:t>и </a:t>
            </a:r>
            <a:r>
              <a:rPr lang="ru-RU" sz="2800" b="1" dirty="0">
                <a:solidFill>
                  <a:srgbClr val="00339E"/>
                </a:solidFill>
                <a:latin typeface="Onest Regular" pitchFamily="2" charset="0"/>
              </a:rPr>
              <a:t>родной литературы?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1" y="2307719"/>
            <a:ext cx="2555052" cy="255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241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07366" y="917622"/>
            <a:ext cx="8850270" cy="522581"/>
          </a:xfrm>
          <a:prstGeom prst="rect">
            <a:avLst/>
          </a:prstGeom>
        </p:spPr>
        <p:txBody>
          <a:bodyPr vert="horz" lIns="82951" tIns="41475" rIns="82951" bIns="41475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829523" fontAlgn="base">
              <a:spcAft>
                <a:spcPct val="0"/>
              </a:spcAft>
              <a:defRPr/>
            </a:pPr>
            <a:r>
              <a:rPr lang="ru-RU" sz="2400" dirty="0" smtClean="0">
                <a:solidFill>
                  <a:srgbClr val="00339E"/>
                </a:solidFill>
                <a:latin typeface="Onest Black" pitchFamily="2" charset="0"/>
                <a:ea typeface="+mn-ea"/>
                <a:cs typeface="+mn-cs"/>
              </a:rPr>
              <a:t>ПОЛИЛИНГВАЛЬНЫЕ ОБРАЗОВАТЕЛЬНЫЕ КОМПЛЕКСЫ </a:t>
            </a:r>
          </a:p>
          <a:p>
            <a:pPr algn="l" defTabSz="829523" fontAlgn="base">
              <a:spcAft>
                <a:spcPct val="0"/>
              </a:spcAft>
              <a:defRPr/>
            </a:pPr>
            <a:r>
              <a:rPr lang="ru-RU" sz="2400" dirty="0" smtClean="0">
                <a:solidFill>
                  <a:srgbClr val="00339E"/>
                </a:solidFill>
                <a:latin typeface="Onest Black" pitchFamily="2" charset="0"/>
                <a:ea typeface="+mn-ea"/>
                <a:cs typeface="+mn-cs"/>
              </a:rPr>
              <a:t>В РЕСПУБЛИКЕ ТАТАРСТАН</a:t>
            </a:r>
            <a:endParaRPr lang="ru-RU" sz="2400" dirty="0">
              <a:solidFill>
                <a:srgbClr val="00339E"/>
              </a:solidFill>
              <a:latin typeface="Onest Black" pitchFamily="2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7366" y="1731943"/>
            <a:ext cx="788706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8295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00339E"/>
                </a:solidFill>
                <a:latin typeface="Onest Regular" pitchFamily="2" charset="0"/>
              </a:rPr>
              <a:t>2020 г. – </a:t>
            </a:r>
            <a:r>
              <a:rPr lang="ru-RU" dirty="0">
                <a:latin typeface="Onest Regular" pitchFamily="2" charset="0"/>
              </a:rPr>
              <a:t>открытие полилингвальных образовательных комплексов  </a:t>
            </a:r>
            <a:endParaRPr lang="ru-RU" dirty="0" smtClean="0">
              <a:latin typeface="Onest Regular" pitchFamily="2" charset="0"/>
            </a:endParaRPr>
          </a:p>
          <a:p>
            <a:pPr algn="just" defTabSz="8295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latin typeface="Onest Regular" pitchFamily="2" charset="0"/>
              </a:rPr>
              <a:t>в </a:t>
            </a:r>
            <a:r>
              <a:rPr lang="ru-RU" dirty="0">
                <a:latin typeface="Onest Regular" pitchFamily="2" charset="0"/>
              </a:rPr>
              <a:t>г.Казани, </a:t>
            </a:r>
            <a:r>
              <a:rPr lang="ru-RU" dirty="0" err="1">
                <a:latin typeface="Onest Regular" pitchFamily="2" charset="0"/>
              </a:rPr>
              <a:t>г.Елабуге</a:t>
            </a:r>
            <a:r>
              <a:rPr lang="ru-RU" dirty="0">
                <a:latin typeface="Onest Regular" pitchFamily="2" charset="0"/>
              </a:rPr>
              <a:t>, </a:t>
            </a:r>
            <a:r>
              <a:rPr lang="ru-RU" dirty="0" err="1">
                <a:latin typeface="Onest Regular" pitchFamily="2" charset="0"/>
              </a:rPr>
              <a:t>Актанышском</a:t>
            </a:r>
            <a:r>
              <a:rPr lang="ru-RU" dirty="0">
                <a:latin typeface="Onest Regular" pitchFamily="2" charset="0"/>
              </a:rPr>
              <a:t> муниципальном районе</a:t>
            </a:r>
          </a:p>
          <a:p>
            <a:pPr algn="just" defTabSz="8295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00339E"/>
                </a:solidFill>
                <a:latin typeface="Onest Regular" pitchFamily="2" charset="0"/>
              </a:rPr>
              <a:t>2021 г. – </a:t>
            </a:r>
            <a:r>
              <a:rPr lang="ru-RU" dirty="0">
                <a:latin typeface="Onest Regular" pitchFamily="2" charset="0"/>
              </a:rPr>
              <a:t>открытие полилингвального образовательного комплекса  </a:t>
            </a:r>
            <a:endParaRPr lang="ru-RU" dirty="0" smtClean="0">
              <a:latin typeface="Onest Regular" pitchFamily="2" charset="0"/>
            </a:endParaRPr>
          </a:p>
          <a:p>
            <a:pPr algn="just" defTabSz="8295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latin typeface="Onest Regular" pitchFamily="2" charset="0"/>
              </a:rPr>
              <a:t>в </a:t>
            </a:r>
            <a:r>
              <a:rPr lang="ru-RU" dirty="0">
                <a:latin typeface="Onest Regular" pitchFamily="2" charset="0"/>
              </a:rPr>
              <a:t>г.Набережные Челны </a:t>
            </a:r>
          </a:p>
          <a:p>
            <a:pPr algn="just" defTabSz="8295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00339E"/>
                </a:solidFill>
                <a:latin typeface="Onest Regular" pitchFamily="2" charset="0"/>
              </a:rPr>
              <a:t>2022 г. – </a:t>
            </a:r>
            <a:r>
              <a:rPr lang="ru-RU" dirty="0">
                <a:latin typeface="Onest Regular" pitchFamily="2" charset="0"/>
              </a:rPr>
              <a:t>открытие полилингвальных образовательных комплексов  </a:t>
            </a:r>
            <a:endParaRPr lang="ru-RU" dirty="0" smtClean="0">
              <a:latin typeface="Onest Regular" pitchFamily="2" charset="0"/>
            </a:endParaRPr>
          </a:p>
          <a:p>
            <a:pPr algn="just" defTabSz="8295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latin typeface="Onest Regular" pitchFamily="2" charset="0"/>
              </a:rPr>
              <a:t>в </a:t>
            </a:r>
            <a:r>
              <a:rPr lang="ru-RU" dirty="0" err="1">
                <a:latin typeface="Onest Regular" pitchFamily="2" charset="0"/>
              </a:rPr>
              <a:t>г.Нижнекамске</a:t>
            </a:r>
            <a:r>
              <a:rPr lang="ru-RU" dirty="0">
                <a:latin typeface="Onest Regular" pitchFamily="2" charset="0"/>
              </a:rPr>
              <a:t>, </a:t>
            </a:r>
            <a:r>
              <a:rPr lang="ru-RU" dirty="0" err="1">
                <a:latin typeface="Onest Regular" pitchFamily="2" charset="0"/>
              </a:rPr>
              <a:t>г.Альметьевске</a:t>
            </a:r>
            <a:endParaRPr lang="ru-RU" dirty="0">
              <a:latin typeface="Onest Regular" pitchFamily="2" charset="0"/>
            </a:endParaRPr>
          </a:p>
        </p:txBody>
      </p:sp>
      <p:pic>
        <p:nvPicPr>
          <p:cNvPr id="11" name="Рисунок 10" descr="C:\Users\Admin\Desktop\2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533" y="3778097"/>
            <a:ext cx="2478065" cy="16396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 descr="C:\Users\Admin\Desktop\ИТОГ в инфографику\Полилингва Адымнар\Адымнар Елабуга\image-04-08-20-07-17-3.heic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2"/>
          <a:stretch/>
        </p:blipFill>
        <p:spPr bwMode="auto">
          <a:xfrm>
            <a:off x="7807127" y="3683977"/>
            <a:ext cx="2425197" cy="15343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/>
          <a:srcRect l="2982" t="12994" r="5315" b="14431"/>
          <a:stretch/>
        </p:blipFill>
        <p:spPr>
          <a:xfrm>
            <a:off x="8317524" y="2115131"/>
            <a:ext cx="3601982" cy="715529"/>
          </a:xfrm>
          <a:prstGeom prst="rect">
            <a:avLst/>
          </a:prstGeom>
        </p:spPr>
      </p:pic>
      <p:pic>
        <p:nvPicPr>
          <p:cNvPr id="15" name="Рисунок 14" descr="C:\Users\Admin\Desktop\ИТОГ в инфографику\Полилингва Адымнар\Адымнар Елабуга\image-04-08-20-07-17-2.heic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148" y="4945790"/>
            <a:ext cx="2451436" cy="16181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68070" y="814649"/>
            <a:ext cx="1098796" cy="109879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55485" y="882485"/>
            <a:ext cx="876411" cy="88320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12" y="3778097"/>
            <a:ext cx="2462034" cy="15500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703" y="4938014"/>
            <a:ext cx="2516064" cy="16177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 descr="C:\Users\Admin\Desktop\Инфа и слайды полилнгвалка\DSC01946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370" y="4945790"/>
            <a:ext cx="2402429" cy="16100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391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593</Words>
  <Application>Microsoft Office PowerPoint</Application>
  <PresentationFormat>Широкоэкранный</PresentationFormat>
  <Paragraphs>129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9" baseType="lpstr">
      <vt:lpstr>-apple-system</vt:lpstr>
      <vt:lpstr>Arial</vt:lpstr>
      <vt:lpstr>Calibri</vt:lpstr>
      <vt:lpstr>Calibri Light</vt:lpstr>
      <vt:lpstr>Onest Black</vt:lpstr>
      <vt:lpstr>Onest Bold</vt:lpstr>
      <vt:lpstr>Onest Regular</vt:lpstr>
      <vt:lpstr>Roboto Condensed Medium</vt:lpstr>
      <vt:lpstr>Tahoma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Лилия Ахметзянова</cp:lastModifiedBy>
  <cp:revision>45</cp:revision>
  <dcterms:created xsi:type="dcterms:W3CDTF">2025-03-19T07:31:17Z</dcterms:created>
  <dcterms:modified xsi:type="dcterms:W3CDTF">2025-11-24T15:58:45Z</dcterms:modified>
</cp:coreProperties>
</file>