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1" r:id="rId4"/>
    <p:sldId id="272" r:id="rId5"/>
    <p:sldId id="274" r:id="rId6"/>
    <p:sldId id="278" r:id="rId7"/>
    <p:sldId id="280" r:id="rId8"/>
    <p:sldId id="281" r:id="rId9"/>
    <p:sldId id="282" r:id="rId10"/>
    <p:sldId id="283" r:id="rId11"/>
    <p:sldId id="284" r:id="rId12"/>
    <p:sldId id="286" r:id="rId13"/>
    <p:sldId id="289" r:id="rId14"/>
    <p:sldId id="290" r:id="rId15"/>
    <p:sldId id="291" r:id="rId16"/>
    <p:sldId id="287" r:id="rId17"/>
    <p:sldId id="293" r:id="rId18"/>
    <p:sldId id="269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E55A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84"/>
    <p:restoredTop sz="96405"/>
  </p:normalViewPr>
  <p:slideViewPr>
    <p:cSldViewPr snapToGrid="0">
      <p:cViewPr varScale="1">
        <p:scale>
          <a:sx n="64" d="100"/>
          <a:sy n="64" d="100"/>
        </p:scale>
        <p:origin x="-77" y="-6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172F07-56D9-EEA9-CCE4-B1C430A6F4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FA347C0-F473-D9CE-BF8D-E48EB91B65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2EBBF2-3DD1-2E8F-5F7C-FBF7372053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75FEA75-4520-6054-D2F9-6FE60089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B0815AE-97B7-0D44-C5E9-DC57D1569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1300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A2A1500-EB71-1754-38DC-D829AE11C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BB94F0C-6729-359B-CEEB-C01ABFA5F4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B269A4B-74BC-DBAA-463A-66DDB198C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A7C7F8A-0DFF-CFFC-3959-27E7186AD8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1E4678A-7B4E-E8D4-9455-C450C8997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7528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7D8B19EC-0ED0-14D3-D526-C91B6222C7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AC3843A-E6E8-F009-F4F5-10E8686125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BED89E8-2A79-0F7C-6A75-0C1FAB7B3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048F5D5-F529-76DE-95AA-D58C8CB38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E4EBFB2-E2E9-0253-08F4-046A9B8FB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3122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F12256E-0234-734E-1282-EF8692AFB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6B57A04-E630-083F-FF3D-5E0BB512E6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BBA74F3-D2FA-89B2-F7B7-1CBEB9390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8154EB9-1C96-C415-EA59-6A0F8AAFA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B93168F-5684-E43F-E4EF-598540F51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8089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9D098E-C4C4-B87C-0833-02E6362FB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8075E28-CDCF-4BE6-6016-3C2F59C05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80180B2-EA01-F38F-B4ED-06665355E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FB7C697-283B-9C3A-72D1-1BDCC2E34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66030F2-5608-A2F2-C55A-F022B8BA8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2838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C5BE36-C373-A329-4D9B-09EBACC9E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82E5CEA-A77D-7782-1E85-A3F71732F1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D465D31-8429-1F87-C2CD-FBE1E0336F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E062257-2494-E891-B2ED-0748BC3C6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BE0F9DB-A8A1-C431-1BD7-19859AFF9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D719B92-91FC-286E-D743-9EDD53F04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4248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1954FD-D3DD-8405-3DF8-0E4DDC9A0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3746861-1C0B-DA6A-41DC-39D552B968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C6D445A-FA36-20D0-D9F3-CED132D78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8A4FEE68-BB27-7617-0D63-271B59FEDA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F2439A6-1FD1-1270-2975-FAB86E0F42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E7C3FBF-D0AD-A923-C9F3-DB07B0A02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A6F962E-AD84-C779-BF24-F9060E84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2644A025-7CF0-E15D-F1CC-2C2B4959F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064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7A3506-1350-E8F0-BD88-78DE2B1FD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003F34C-81B2-2D4A-D729-F65E53BD3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C9A9790-B3D4-BCD6-576A-93DAE0BC5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DEA34E9F-0869-54D7-E3D1-7F242CEF5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68862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5BD84A92-591D-2B3F-2D64-876E5A371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723AF08-7CB1-2F68-8A21-C6582EB2E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9030652-5E30-FAE2-F82B-2C4E3B663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916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96CD14-672D-1C01-909C-22169079A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301530D-F871-7A25-E690-672AEC9697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62A3722-9E4E-C10D-07AC-5E2F8A211C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07A7E32-ACCF-EE6B-59D8-AD06405FD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57B17CE-AB8A-B215-3E99-EA5870033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A38C8EA-9179-9F92-E178-9DD1F32ED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075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B92E1F-F262-67CE-7279-CF43F4505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76F730B7-BAE9-DA70-44FA-3303F835D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2C09112-EFA9-D4E7-EAB5-22C1A6B761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4DA94A4-022A-66BE-A959-1DA668A8B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5BF4A87-461D-EF39-4C9B-454A966E7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5E0908E-D5B8-3A86-1514-4A08637DE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9220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0B9E1EA-459A-7B48-E6ED-7C57E4905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127DAB6-20AE-DDDE-CE5A-768988515C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727C2F4-9DB6-A697-9A35-F5E98A7642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4E00D-8167-6243-B977-E234DC9C5CF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BC0531-EF55-91B9-5D7C-308E45F754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B7B5052-6782-2905-ED9C-486C3F39E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EC2C6-3703-F242-855A-55E55E331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4713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.emf"/><Relationship Id="rId7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6.emf"/><Relationship Id="rId7" Type="http://schemas.openxmlformats.org/officeDocument/2006/relationships/image" Target="../media/image2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5A487FB-4645-093E-BD98-53E066FB2736}"/>
              </a:ext>
            </a:extLst>
          </p:cNvPr>
          <p:cNvSpPr txBox="1"/>
          <p:nvPr/>
        </p:nvSpPr>
        <p:spPr>
          <a:xfrm>
            <a:off x="6096000" y="2418698"/>
            <a:ext cx="5501433" cy="1429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ВЫЗОВЫ И ВОЗМОЖНОСТИ </a:t>
            </a:r>
          </a:p>
          <a:p>
            <a:pPr algn="ctr">
              <a:lnSpc>
                <a:spcPct val="150000"/>
              </a:lnSpc>
            </a:pP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ДЛЯ СОХРАНЕНИЯ РОДНЫХ ЯЗЫКОВ</a:t>
            </a:r>
            <a:r>
              <a:rPr lang="en-US" sz="2000" b="1" dirty="0">
                <a:solidFill>
                  <a:srgbClr val="00339E"/>
                </a:solidFill>
                <a:latin typeface="Onest Black" pitchFamily="2" charset="0"/>
              </a:rPr>
              <a:t>                         </a:t>
            </a:r>
            <a:r>
              <a:rPr lang="ru-RU" sz="2000" b="1" dirty="0">
                <a:solidFill>
                  <a:srgbClr val="00339E"/>
                </a:solidFill>
                <a:latin typeface="Onest Black" pitchFamily="2" charset="0"/>
              </a:rPr>
              <a:t>В УСЛОВИЯХ МНОГОЯЗЫЧИЯ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3EE85EC-87E1-4B8E-B11C-21C6E4C43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163" y="1323871"/>
            <a:ext cx="3467362" cy="8948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6ACCD6C1-8CD6-46C3-8F15-6FBBB1F40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7932" y="1328003"/>
            <a:ext cx="899783" cy="88621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7CE48A8-D09B-4757-9EEB-EFFF2AEB6A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0702" y="4052796"/>
            <a:ext cx="519424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6736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590155" y="203271"/>
            <a:ext cx="643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Вызовы современности</a:t>
            </a:r>
            <a:r>
              <a:rPr 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590154" y="1384007"/>
            <a:ext cx="5145627" cy="13234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ВЫЗОВ </a:t>
            </a:r>
            <a:r>
              <a:rPr lang="en-US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 algn="ctr"/>
            <a:endParaRPr lang="ru-RU" sz="1600" b="1" dirty="0">
              <a:solidFill>
                <a:srgbClr val="3E55A3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Сфера 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медиапространство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</a:p>
          <a:p>
            <a:pPr lvl="0" algn="ct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глобальный технологический прогресс, </a:t>
            </a:r>
            <a:r>
              <a:rPr lang="ru-RU" sz="1600" b="1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цифровизация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эра ИИ, детский </a:t>
            </a:r>
            <a:r>
              <a:rPr lang="ru-RU" sz="1600" b="1" dirty="0" err="1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контент</a:t>
            </a:r>
            <a:endParaRPr lang="ru-RU" sz="1600" b="1" dirty="0">
              <a:solidFill>
                <a:srgbClr val="C000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4563238-6159-D4B9-8471-647EB324B233}"/>
              </a:ext>
            </a:extLst>
          </p:cNvPr>
          <p:cNvSpPr txBox="1"/>
          <p:nvPr/>
        </p:nvSpPr>
        <p:spPr>
          <a:xfrm>
            <a:off x="6317673" y="1366716"/>
            <a:ext cx="5432638" cy="4196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ВОЗМОЖНОСТИ: </a:t>
            </a:r>
            <a:endParaRPr lang="ru-RU" sz="1600" dirty="0">
              <a:solidFill>
                <a:srgbClr val="00B05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Разработка, внедрение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распространение массовых цифровых ресурсов на языках, их мобильных версий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(в библиотеках, музеях, </a:t>
            </a:r>
            <a:r>
              <a:rPr lang="en-US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IT-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парках, кинотеатрах и т.п.)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интерактивных приложений, обучающих платформ, мультфильмов, детского </a:t>
            </a:r>
            <a:r>
              <a:rPr lang="ru-RU" sz="16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контента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на родных языках.</a:t>
            </a: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Внедрение автоматических инструментов перевода и распознавания речи (для </a:t>
            </a:r>
            <a:r>
              <a:rPr lang="ru-RU" sz="16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ИИ-инструментов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голосовых помощников, </a:t>
            </a:r>
            <a:r>
              <a:rPr lang="ru-RU" sz="1600" dirty="0" err="1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чат-ботов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и продвижение позитивного и современного </a:t>
            </a:r>
            <a:r>
              <a:rPr lang="ru-RU" sz="16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контента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популяризирующих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родные 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языки (блогеры, </a:t>
            </a:r>
            <a:r>
              <a:rPr lang="ru-RU" sz="16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чат-каналы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музыкальные группы, видеоигры, видеофильмы).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05641" y="2932376"/>
            <a:ext cx="51420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изменение формата коммуникации среди детей и молодежи;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стремительное развитие </a:t>
            </a:r>
            <a:r>
              <a:rPr lang="ru-RU" sz="1600" dirty="0" err="1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ИИ-инструментов</a:t>
            </a: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недоступность многих языков народов России в киберпространстве;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нехватка детского </a:t>
            </a:r>
            <a:r>
              <a:rPr lang="ru-RU" sz="1600" dirty="0" err="1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контента</a:t>
            </a: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на родных языках;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угроза цифрового вымирания языка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9A6D62D-1D87-4A72-A161-94F09D2D1456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3148957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590155" y="203271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РЕСПУБЛИКИ САХА (ЯКУТИЯ)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0D389D4-53D0-42BC-93C7-F66B6DC4E8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642" t="27627" r="44979" b="11435"/>
          <a:stretch/>
        </p:blipFill>
        <p:spPr>
          <a:xfrm>
            <a:off x="666310" y="800236"/>
            <a:ext cx="5596689" cy="527361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2EAF743-6BB7-4C49-B773-A3AA86490E9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864" r="3384"/>
          <a:stretch/>
        </p:blipFill>
        <p:spPr>
          <a:xfrm>
            <a:off x="6919804" y="692938"/>
            <a:ext cx="4454434" cy="545966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CAAFB07D-8399-4ADB-B95B-F730895F245D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xmlns="" val="823358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2F01EEE-065B-A81B-28A2-8DDF388BA6AA}"/>
              </a:ext>
            </a:extLst>
          </p:cNvPr>
          <p:cNvSpPr txBox="1"/>
          <p:nvPr/>
        </p:nvSpPr>
        <p:spPr>
          <a:xfrm>
            <a:off x="590155" y="203271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РЕСПУБЛИКИ САХА (ЯКУТИЯ)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8C2A710-D8B6-C62E-D56D-9E97AC814113}"/>
              </a:ext>
            </a:extLst>
          </p:cNvPr>
          <p:cNvSpPr txBox="1"/>
          <p:nvPr/>
        </p:nvSpPr>
        <p:spPr>
          <a:xfrm>
            <a:off x="3308355" y="3346997"/>
            <a:ext cx="557529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ЗАКОНОДАТЕЛЬНЫЕ ИНИЦИАТИВЫ В 2025 ГОДУ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3C3E45F-0B83-007C-A96F-A90A1DEC75DE}"/>
              </a:ext>
            </a:extLst>
          </p:cNvPr>
          <p:cNvSpPr txBox="1"/>
          <p:nvPr/>
        </p:nvSpPr>
        <p:spPr>
          <a:xfrm>
            <a:off x="771896" y="3835054"/>
            <a:ext cx="1104405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Предложения от республики в ФЗ «О языках народов Российской Федерации» в части: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</a:t>
            </a:r>
            <a:r>
              <a:rPr lang="ru-RU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ормирования государственного реестра языков;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спользования государственных языков республик;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асширения полномочий субъектов Российской Федерации</a:t>
            </a:r>
          </a:p>
        </p:txBody>
      </p:sp>
      <p:pic>
        <p:nvPicPr>
          <p:cNvPr id="14" name="Picture 3" descr="C:\Users\Master\Downloads\vz6kj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300" y="1448788"/>
            <a:ext cx="1930521" cy="2209679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5A53AD8-7C3D-EB51-A2BC-3B7FEA4DADAC}"/>
              </a:ext>
            </a:extLst>
          </p:cNvPr>
          <p:cNvSpPr txBox="1"/>
          <p:nvPr/>
        </p:nvSpPr>
        <p:spPr>
          <a:xfrm>
            <a:off x="2803198" y="1480518"/>
            <a:ext cx="574703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Совет по развитию языков в Республике Саха (Якутия) при Главе Республики Саха (Якутия) 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(в настоящее время) – </a:t>
            </a:r>
          </a:p>
          <a:p>
            <a:pPr algn="just"/>
            <a:r>
              <a:rPr lang="ru-RU" sz="1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Совет по языковой политике при Президенте Республики Саха (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Якутия)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ранее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 2002 г.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ru-RU" sz="160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Master\Downloads\ecd8e089-888a-4ae1-8c77-2b785f4eb8a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91155" y="1520041"/>
            <a:ext cx="2939144" cy="1959429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BC03535-E909-4FA2-87FA-34AD4AC009BE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27071278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3EFC3D9-2802-F577-B36D-9B8B9832645D}"/>
              </a:ext>
            </a:extLst>
          </p:cNvPr>
          <p:cNvSpPr txBox="1"/>
          <p:nvPr/>
        </p:nvSpPr>
        <p:spPr>
          <a:xfrm>
            <a:off x="590155" y="203271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РЕСПУБЛИКИ САХА (ЯКУТИЯ)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16B490E-30FA-DFF5-44F1-4A337DE9CE94}"/>
              </a:ext>
            </a:extLst>
          </p:cNvPr>
          <p:cNvSpPr txBox="1"/>
          <p:nvPr/>
        </p:nvSpPr>
        <p:spPr>
          <a:xfrm>
            <a:off x="6808273" y="962986"/>
            <a:ext cx="480209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Концепция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преподавания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якутского языка, литературы и культуры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 Республике Саха (Якутия)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Утв</a:t>
            </a:r>
            <a:r>
              <a:rPr lang="ru-RU" sz="12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ержден</a:t>
            </a:r>
            <a:r>
              <a:rPr lang="ru-RU" sz="12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распоряжением Правительства РС(Я) </a:t>
            </a:r>
          </a:p>
          <a:p>
            <a:pPr algn="ctr"/>
            <a:r>
              <a:rPr lang="ru-RU" sz="12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 16 мая 2023 г. № 387-р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01769EA-6FD8-FBBC-E8F1-F7450A40BFD4}"/>
              </a:ext>
            </a:extLst>
          </p:cNvPr>
          <p:cNvSpPr txBox="1"/>
          <p:nvPr/>
        </p:nvSpPr>
        <p:spPr>
          <a:xfrm>
            <a:off x="6317150" y="5061691"/>
            <a:ext cx="5586235" cy="1021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</a:t>
            </a: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труктуризация и интеграция 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содержания этнокультурного образования </a:t>
            </a:r>
          </a:p>
          <a:p>
            <a:pPr algn="ctr">
              <a:lnSpc>
                <a:spcPct val="150000"/>
              </a:lnSpc>
            </a:pP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всех уровнях образования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8A12B7DE-1F6F-5CEF-0E4C-24EB43A7365B}"/>
              </a:ext>
            </a:extLst>
          </p:cNvPr>
          <p:cNvSpPr txBox="1"/>
          <p:nvPr/>
        </p:nvSpPr>
        <p:spPr>
          <a:xfrm>
            <a:off x="475014" y="1194966"/>
            <a:ext cx="287922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Государственные языки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усский;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кутский</a:t>
            </a:r>
          </a:p>
          <a:p>
            <a:pPr algn="just"/>
            <a:endParaRPr lang="ru-RU" sz="16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Официальные языки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венский;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венкийский;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олганский;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кагирский;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чукотский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C5BA4397-D9F6-40B4-8719-A3737CF01858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13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DB415CE0-CF8B-4943-89E9-2CFCE8E5D97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3312" y="2208653"/>
            <a:ext cx="1991688" cy="2846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34625054-2E6B-4901-9F24-A47FC9DF82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64" t="3800" r="19761" b="8000"/>
          <a:stretch/>
        </p:blipFill>
        <p:spPr>
          <a:xfrm flipH="1">
            <a:off x="3506761" y="1364785"/>
            <a:ext cx="2988486" cy="2216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C:\Users\Рустам\Downloads\WhatsApp Image 2023-07-05 at 19.28.06 (5).jpeg">
            <a:extLst>
              <a:ext uri="{FF2B5EF4-FFF2-40B4-BE49-F238E27FC236}">
                <a16:creationId xmlns:a16="http://schemas.microsoft.com/office/drawing/2014/main" xmlns="" id="{0D6F690B-2B47-4D9D-941A-62C11D759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014" y="3792813"/>
            <a:ext cx="2962974" cy="197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5" descr="C:\Users\Рустам\Downloads\e2_cSjD_NSk-960x720.jpg">
            <a:extLst>
              <a:ext uri="{FF2B5EF4-FFF2-40B4-BE49-F238E27FC236}">
                <a16:creationId xmlns:a16="http://schemas.microsoft.com/office/drawing/2014/main" xmlns="" id="{E31C00F7-C153-465E-A2E6-A8BF6E4C1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994" b="2737"/>
          <a:stretch>
            <a:fillRect/>
          </a:stretch>
        </p:blipFill>
        <p:spPr bwMode="auto">
          <a:xfrm>
            <a:off x="3524281" y="3790697"/>
            <a:ext cx="2970967" cy="1989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F6FBB69B-2FAD-409A-B7AA-B0D8C13E8D5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/>
          <a:srcRect l="31110" t="7554" r="31934" b="4166"/>
          <a:stretch/>
        </p:blipFill>
        <p:spPr>
          <a:xfrm>
            <a:off x="9478380" y="2211082"/>
            <a:ext cx="2116995" cy="284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23058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8C2A710-D8B6-C62E-D56D-9E97AC814113}"/>
              </a:ext>
            </a:extLst>
          </p:cNvPr>
          <p:cNvSpPr txBox="1"/>
          <p:nvPr/>
        </p:nvSpPr>
        <p:spPr>
          <a:xfrm>
            <a:off x="549389" y="896588"/>
            <a:ext cx="5349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Ключевые проекты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3EFC3D9-2802-F577-B36D-9B8B9832645D}"/>
              </a:ext>
            </a:extLst>
          </p:cNvPr>
          <p:cNvSpPr txBox="1"/>
          <p:nvPr/>
        </p:nvSpPr>
        <p:spPr>
          <a:xfrm>
            <a:off x="590155" y="203271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РЕСПУБЛИКИ САХА (ЯКУТИЯ)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3B01E6B-D386-C95E-0483-8657AC14E112}"/>
              </a:ext>
            </a:extLst>
          </p:cNvPr>
          <p:cNvSpPr txBox="1"/>
          <p:nvPr/>
        </p:nvSpPr>
        <p:spPr>
          <a:xfrm>
            <a:off x="549389" y="1371600"/>
            <a:ext cx="506502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Родительская школа;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Детская медийная среда на родном языке;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Развивающая речевая среда в детском саду;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Воспитателю детского сада;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Мир родной культуры;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Лингвокультурная</a:t>
            </a: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образовательная среда;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Новые учебники;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Электронные образовательные ресурсы на языке саха;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Современный кабинет якутского языка, литературы и культуры;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Язык саха в профессиональном образовании;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Якутский язык в открытом образовательном пространстве;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Родной язык в профессиональной деятельности педагога;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4B8A88D-82D4-DFED-4373-1E75B4BDA365}"/>
              </a:ext>
            </a:extLst>
          </p:cNvPr>
          <p:cNvSpPr txBox="1"/>
          <p:nvPr/>
        </p:nvSpPr>
        <p:spPr>
          <a:xfrm>
            <a:off x="6341204" y="1371600"/>
            <a:ext cx="5065027" cy="5042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Развитие методики воспитания и обучения на родном языке;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Орфоэпия на якутском языке;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Богатство родного языка – в образовательный процесс;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Конкурс ораторского мастерства;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Золотое перо;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Читающая Якутия;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Живое слово;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Сеть образовательных организаций Академии наук РС (Я);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 качества этнокультурного образования;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Межрегиональное сотрудничество в области этнокультурного образования.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ru-RU" sz="18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7C37497-F771-4F18-A340-BDD0BE77B25F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xmlns="" val="1128614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3EFC3D9-2802-F577-B36D-9B8B9832645D}"/>
              </a:ext>
            </a:extLst>
          </p:cNvPr>
          <p:cNvSpPr txBox="1"/>
          <p:nvPr/>
        </p:nvSpPr>
        <p:spPr>
          <a:xfrm>
            <a:off x="590155" y="203271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РЕСПУБЛИКИ САХА (ЯКУТИЯ)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1F4A99A-DE94-B692-5962-F2958C29899D}"/>
              </a:ext>
            </a:extLst>
          </p:cNvPr>
          <p:cNvSpPr txBox="1"/>
          <p:nvPr/>
        </p:nvSpPr>
        <p:spPr>
          <a:xfrm>
            <a:off x="522515" y="1725579"/>
            <a:ext cx="6298179" cy="231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</a:rPr>
              <a:t>Научно-методическое сопровождение родных языков, в т.ч. р</a:t>
            </a:r>
            <a:r>
              <a:rPr lang="ru-RU" sz="140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азработка методических материалов, сопровождение разработки учебников для 1-</a:t>
            </a:r>
            <a:r>
              <a:rPr lang="en-US" sz="140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sz="140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9 классов;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Проект «Язык и мозг» (совместно с НИУ ВШЭ);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</a:rPr>
              <a:t>Проект «Языковое пространство» по документированию детской речи;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Мониторинг этнокультурного образования РС(Я)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31273" y="773172"/>
            <a:ext cx="5989421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Центр изучения родных языков </a:t>
            </a:r>
          </a:p>
          <a:p>
            <a:pPr lvl="0" algn="ctr">
              <a:lnSpc>
                <a:spcPct val="150000"/>
              </a:lnSpc>
            </a:pPr>
            <a:r>
              <a:rPr lang="ru-RU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при Академии наук </a:t>
            </a:r>
            <a:r>
              <a:rPr lang="en-US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Р</a:t>
            </a:r>
            <a:r>
              <a:rPr lang="ru-RU" b="1" dirty="0" err="1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еспублики</a:t>
            </a:r>
            <a:r>
              <a:rPr lang="ru-RU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Саха (Якутия)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A3CE3F7-D987-4B8A-A1D4-DED1C4D5B7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052" r="46412" b="22933"/>
          <a:stretch/>
        </p:blipFill>
        <p:spPr>
          <a:xfrm>
            <a:off x="3737405" y="4264564"/>
            <a:ext cx="3083289" cy="156029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913E9CFC-D596-42A0-B8F1-0D3654073D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273" y="4166253"/>
            <a:ext cx="1174917" cy="1734195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2B5CD96F-5F87-420A-8885-3636569C75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46111" y="4166253"/>
            <a:ext cx="1174917" cy="174384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5E8CF4E0-8536-46FE-9F17-263A59EF582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0092" t="23466" r="10583" b="19656"/>
          <a:stretch/>
        </p:blipFill>
        <p:spPr>
          <a:xfrm>
            <a:off x="7137071" y="1045890"/>
            <a:ext cx="2546044" cy="22019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01FA2F6-DF3A-4D5A-881C-F8EFC1B582B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6922" b="7603"/>
          <a:stretch/>
        </p:blipFill>
        <p:spPr>
          <a:xfrm>
            <a:off x="9683115" y="1045890"/>
            <a:ext cx="2233446" cy="2545393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FD6D9D0B-1336-4083-8A83-220573D918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7071" y="3247826"/>
            <a:ext cx="4766315" cy="268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2713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2F01EEE-065B-A81B-28A2-8DDF388BA6AA}"/>
              </a:ext>
            </a:extLst>
          </p:cNvPr>
          <p:cNvSpPr txBox="1"/>
          <p:nvPr/>
        </p:nvSpPr>
        <p:spPr>
          <a:xfrm>
            <a:off x="590155" y="203271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ОПЫТ РЕСПУБЛИКИ САХА (ЯКУТИЯ)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8C2A710-D8B6-C62E-D56D-9E97AC814113}"/>
              </a:ext>
            </a:extLst>
          </p:cNvPr>
          <p:cNvSpPr txBox="1"/>
          <p:nvPr/>
        </p:nvSpPr>
        <p:spPr>
          <a:xfrm>
            <a:off x="708908" y="1110176"/>
            <a:ext cx="37806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Обоснование учебных часов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677CD83-45EF-1CDC-15AF-17C063565FD1}"/>
              </a:ext>
            </a:extLst>
          </p:cNvPr>
          <p:cNvSpPr txBox="1"/>
          <p:nvPr/>
        </p:nvSpPr>
        <p:spPr>
          <a:xfrm>
            <a:off x="589808" y="1710328"/>
            <a:ext cx="10913422" cy="785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Кроме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СанПиН н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еобходимы научно и социально обоснованные подходы к установлению </a:t>
            </a:r>
          </a:p>
          <a:p>
            <a:pPr algn="ctr"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оптимального количества учебных часов по родным языкам и литературам в федеральном учебном плане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AF2796A-E66F-D99E-5333-146F7F9FA1C7}"/>
              </a:ext>
            </a:extLst>
          </p:cNvPr>
          <p:cNvSpPr txBox="1"/>
          <p:nvPr/>
        </p:nvSpPr>
        <p:spPr>
          <a:xfrm>
            <a:off x="589808" y="2596535"/>
            <a:ext cx="3817500" cy="23145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Д</a:t>
            </a: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анные сравнительного анализа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положения родного языка в советской и российской системах образования </a:t>
            </a:r>
            <a:r>
              <a:rPr lang="ru-RU" sz="1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(анализ показывает две разные, но преемственные модели, отражающие общую политику по отношению к национальным языкам)</a:t>
            </a:r>
            <a:endParaRPr lang="ru-RU" sz="7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FC399AA-EC21-3EB0-2164-250C49BD5696}"/>
              </a:ext>
            </a:extLst>
          </p:cNvPr>
          <p:cNvSpPr txBox="1"/>
          <p:nvPr/>
        </p:nvSpPr>
        <p:spPr>
          <a:xfrm>
            <a:off x="4747006" y="2596535"/>
            <a:ext cx="2972332" cy="23145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Принцип</a:t>
            </a:r>
            <a:r>
              <a:rPr lang="ru-RU" sz="1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</a:t>
            </a: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авенства учебных часов в </a:t>
            </a: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условиях активного билингвизма </a:t>
            </a:r>
            <a:r>
              <a:rPr lang="ru-RU" sz="1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(сегодняшние дети демонстрируют активный тип билингвизма, даже в отдаленных сельских местностях; принцип учета билингвизма)</a:t>
            </a:r>
            <a:endParaRPr lang="ru-RU" sz="50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1547A71-63CF-C353-C533-973018CAFF51}"/>
              </a:ext>
            </a:extLst>
          </p:cNvPr>
          <p:cNvSpPr txBox="1"/>
          <p:nvPr/>
        </p:nvSpPr>
        <p:spPr>
          <a:xfrm>
            <a:off x="8059036" y="2596535"/>
            <a:ext cx="3543156" cy="23145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Лингвистический фактор – сложность языка по структуре требует большего времени для усвоения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(агглютинативная структура у якутского, татарского и др. языков, богатая падежная система  у кавказских языков)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89808" y="5068785"/>
            <a:ext cx="11012384" cy="923330"/>
          </a:xfrm>
          <a:prstGeom prst="rect">
            <a:avLst/>
          </a:prstGeom>
          <a:ln w="190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Предложения в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федеральные образовательные </a:t>
            </a: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 и </a:t>
            </a:r>
            <a:r>
              <a:rPr lang="ru-RU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ФУП</a:t>
            </a:r>
            <a:endParaRPr lang="ru-RU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обоснования распределения часов и перечня обязательных предметов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87B8761-F7EE-44D5-9221-9400E1566601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xmlns="" val="1772776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3EFC3D9-2802-F577-B36D-9B8B9832645D}"/>
              </a:ext>
            </a:extLst>
          </p:cNvPr>
          <p:cNvSpPr txBox="1"/>
          <p:nvPr/>
        </p:nvSpPr>
        <p:spPr>
          <a:xfrm>
            <a:off x="617587" y="1135959"/>
            <a:ext cx="7267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ПРЕДЛОЖЕНИЯ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E85D66A-4691-D62F-91BC-A538210D7AD5}"/>
              </a:ext>
            </a:extLst>
          </p:cNvPr>
          <p:cNvSpPr txBox="1"/>
          <p:nvPr/>
        </p:nvSpPr>
        <p:spPr>
          <a:xfrm>
            <a:off x="726602" y="1832763"/>
            <a:ext cx="10474085" cy="348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 fontAlgn="base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800" u="none" strike="noStrike" kern="0" spc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Необходимость определения федеральной структуры </a:t>
            </a: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государственной </a:t>
            </a: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власти, ответственной за</a:t>
            </a:r>
            <a:r>
              <a:rPr lang="ru-RU" sz="1800" u="none" strike="noStrike" kern="0" spc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координацию и управление языковой политикой. </a:t>
            </a:r>
          </a:p>
          <a:p>
            <a:pPr marL="342900" lvl="0" indent="-342900" algn="just" fontAlgn="base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 и принятие </a:t>
            </a:r>
            <a:r>
              <a:rPr lang="ru-RU" sz="1800" u="none" strike="noStrike" kern="0" spc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комплексной федеральной программы </a:t>
            </a:r>
            <a:r>
              <a:rPr lang="ru-RU" sz="1800" u="none" strike="noStrike" kern="0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сохранению и развитию языков народов Российской Федерации (меры по поддержке языкового разнообразия, разработке учебных материалов, подготовке квалифицированных кадров, стимулированию использования родных языков в образовательных организациях и в повседневной жизни)</a:t>
            </a:r>
            <a:r>
              <a:rPr lang="en-US" sz="1800" u="none" strike="noStrike" kern="0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1800" u="none" strike="noStrike" kern="0" spc="0" dirty="0">
              <a:solidFill>
                <a:srgbClr val="00206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 fontAlgn="base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</a:t>
            </a:r>
            <a:r>
              <a:rPr lang="ru-RU" sz="1800" u="none" strike="noStrike" kern="0" spc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пределение </a:t>
            </a:r>
            <a:r>
              <a:rPr lang="ru-RU" sz="1800" u="none" strike="noStrike" kern="0" spc="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оптимального количества часов на изучение родного языка из числа языков народов Российской </a:t>
            </a:r>
            <a:r>
              <a:rPr lang="ru-RU" sz="1800" u="none" strike="noStrike" kern="0" spc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Федерации совместно с </a:t>
            </a: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регионами</a:t>
            </a: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kern="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(в соответствии с действующим законодательством общее среднее образование находится в совместном ведении субъектов Российской Федерации и Федерального центра</a:t>
            </a:r>
            <a:r>
              <a:rPr lang="ru-RU" kern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  <a:endParaRPr lang="ru-RU" kern="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846E623-A5BD-450B-BA23-20917C1C7B3C}"/>
              </a:ext>
            </a:extLst>
          </p:cNvPr>
          <p:cNvSpPr txBox="1"/>
          <p:nvPr/>
        </p:nvSpPr>
        <p:spPr>
          <a:xfrm>
            <a:off x="11610363" y="6283256"/>
            <a:ext cx="494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xmlns="" val="17243650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5A487FB-4645-093E-BD98-53E066FB2736}"/>
              </a:ext>
            </a:extLst>
          </p:cNvPr>
          <p:cNvSpPr txBox="1"/>
          <p:nvPr/>
        </p:nvSpPr>
        <p:spPr>
          <a:xfrm>
            <a:off x="5648616" y="2904976"/>
            <a:ext cx="6065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Благодарю  за внимание! </a:t>
            </a:r>
          </a:p>
          <a:p>
            <a:pPr algn="ctr"/>
            <a:r>
              <a:rPr lang="ru-RU" sz="2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Махтал</a:t>
            </a:r>
            <a:r>
              <a:rPr lang="ru-RU" sz="2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F2AB104-4665-99B3-DD53-5652C751950F}"/>
              </a:ext>
            </a:extLst>
          </p:cNvPr>
          <p:cNvSpPr txBox="1"/>
          <p:nvPr/>
        </p:nvSpPr>
        <p:spPr>
          <a:xfrm>
            <a:off x="5579717" y="4298432"/>
            <a:ext cx="60652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Габышева</a:t>
            </a:r>
            <a:r>
              <a:rPr lang="ru-RU" sz="14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Феодосия Васильевна</a:t>
            </a:r>
            <a:r>
              <a:rPr lang="ru-RU" sz="14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</a:p>
          <a:p>
            <a:pPr algn="ctr"/>
            <a:r>
              <a:rPr lang="en" sz="140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Email: </a:t>
            </a:r>
            <a:r>
              <a:rPr lang="en" sz="14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fgabysheva@mail.ru</a:t>
            </a:r>
            <a:endParaRPr lang="en" sz="140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EC64D2B-039B-4E0B-79BC-79584523E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55117"/>
            <a:ext cx="53213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3790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CB6E9FB-CFB0-B20E-D231-CB2830073FF0}"/>
              </a:ext>
            </a:extLst>
          </p:cNvPr>
          <p:cNvSpPr txBox="1"/>
          <p:nvPr/>
        </p:nvSpPr>
        <p:spPr>
          <a:xfrm>
            <a:off x="5603965" y="1603169"/>
            <a:ext cx="5751540" cy="3388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solidFill>
                  <a:srgbClr val="3E55A3"/>
                </a:solidFill>
                <a:latin typeface="Onest Black" pitchFamily="2" charset="0"/>
              </a:rPr>
              <a:t>Проблема сбережения языков коренных народов имеет важное, без преувеличения, общемировое значение. Язык, самобытные традиции, обычаи, хозяйственный уклад коренных жителей являются нашим общим достоянием, формируют культурное, этническое многообразие и истинное богатство России.</a:t>
            </a:r>
          </a:p>
          <a:p>
            <a:pPr algn="r"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Onest Black" pitchFamily="2" charset="0"/>
              </a:rPr>
              <a:t>Президент Российской Федерации, </a:t>
            </a:r>
          </a:p>
          <a:p>
            <a:pPr algn="r">
              <a:lnSpc>
                <a:spcPct val="150000"/>
              </a:lnSpc>
            </a:pPr>
            <a:r>
              <a:rPr lang="ru-RU" sz="1600" b="1" dirty="0">
                <a:solidFill>
                  <a:srgbClr val="002060"/>
                </a:solidFill>
                <a:latin typeface="Onest Black" pitchFamily="2" charset="0"/>
              </a:rPr>
              <a:t>Владимир Путин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58347"/>
            <a:ext cx="2254195" cy="586836"/>
          </a:xfrm>
          <a:prstGeom prst="rect">
            <a:avLst/>
          </a:prstGeom>
        </p:spPr>
      </p:pic>
      <p:pic>
        <p:nvPicPr>
          <p:cNvPr id="1026" name="Picture 2" descr="C:\Users\Master\Downloads\RIA_9050632.HR copy.jpg"/>
          <p:cNvPicPr>
            <a:picLocks noChangeAspect="1" noChangeArrowheads="1"/>
          </p:cNvPicPr>
          <p:nvPr/>
        </p:nvPicPr>
        <p:blipFill>
          <a:blip r:embed="rId4"/>
          <a:srcRect l="16222" r="10318" b="4020"/>
          <a:stretch>
            <a:fillRect/>
          </a:stretch>
        </p:blipFill>
        <p:spPr bwMode="auto">
          <a:xfrm>
            <a:off x="836495" y="1603169"/>
            <a:ext cx="4235407" cy="3112764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E654B38-0616-4DDA-84B8-0AAB792F8B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5022" y="1603169"/>
            <a:ext cx="318943" cy="25674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821267" y="4934628"/>
            <a:ext cx="4233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3E55A3"/>
                </a:solidFill>
                <a:latin typeface="Onest Black" pitchFamily="2" charset="0"/>
              </a:rPr>
              <a:t>«Говорить на родном языке — </a:t>
            </a:r>
          </a:p>
          <a:p>
            <a:pPr algn="ctr"/>
            <a:r>
              <a:rPr lang="ru-RU" b="1" dirty="0">
                <a:solidFill>
                  <a:srgbClr val="3E55A3"/>
                </a:solidFill>
                <a:latin typeface="Onest Black" pitchFamily="2" charset="0"/>
              </a:rPr>
              <a:t>священное право всех людей»</a:t>
            </a:r>
          </a:p>
        </p:txBody>
      </p:sp>
    </p:spTree>
    <p:extLst>
      <p:ext uri="{BB962C8B-B14F-4D97-AF65-F5344CB8AC3E}">
        <p14:creationId xmlns:p14="http://schemas.microsoft.com/office/powerpoint/2010/main" xmlns="" val="899683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5834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EDEBC1-094C-97E4-3EF8-F79153CFFB3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120"/>
          <a:stretch/>
        </p:blipFill>
        <p:spPr>
          <a:xfrm>
            <a:off x="662044" y="698735"/>
            <a:ext cx="10867912" cy="36927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C19E5DB-0C0A-B2B2-10C5-5E24838F6CA3}"/>
              </a:ext>
            </a:extLst>
          </p:cNvPr>
          <p:cNvSpPr txBox="1"/>
          <p:nvPr/>
        </p:nvSpPr>
        <p:spPr>
          <a:xfrm>
            <a:off x="880530" y="3851385"/>
            <a:ext cx="3327331" cy="1062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  <a:buSzPct val="100000"/>
            </a:pPr>
            <a:r>
              <a:rPr lang="en-US" sz="1600" b="1" dirty="0">
                <a:solidFill>
                  <a:srgbClr val="3E55A3"/>
                </a:solidFill>
                <a:latin typeface="Onest Black" pitchFamily="2" charset="0"/>
              </a:rPr>
              <a:t>РОДНОЙ ЯЗЫК </a:t>
            </a:r>
          </a:p>
          <a:p>
            <a:pPr algn="ctr">
              <a:lnSpc>
                <a:spcPct val="150000"/>
              </a:lnSpc>
              <a:buSzPct val="100000"/>
            </a:pP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это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духовная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основа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представителя народа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662043" y="4209"/>
            <a:ext cx="6878787" cy="64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4320"/>
              </a:lnSpc>
              <a:buNone/>
            </a:pPr>
            <a:r>
              <a:rPr lang="en-US" b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РОЛЬ ЯЗЫКОВ В </a:t>
            </a:r>
            <a:r>
              <a:rPr lang="ru-RU" b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МНОГОНАЦИОНАЛЬНОЙ РОССИИ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2C7BC4C3-A025-3AE6-EA5B-907A352D8274}"/>
              </a:ext>
            </a:extLst>
          </p:cNvPr>
          <p:cNvSpPr txBox="1"/>
          <p:nvPr/>
        </p:nvSpPr>
        <p:spPr>
          <a:xfrm>
            <a:off x="4028330" y="4289814"/>
            <a:ext cx="3756209" cy="1062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  <a:buSzPct val="100000"/>
            </a:pPr>
            <a:r>
              <a:rPr lang="en-US" sz="1600" b="1" dirty="0">
                <a:solidFill>
                  <a:srgbClr val="3E55A3"/>
                </a:solidFill>
                <a:latin typeface="Onest Black" pitchFamily="2" charset="0"/>
              </a:rPr>
              <a:t>РУССКИЙ ЯЗЫК </a:t>
            </a:r>
          </a:p>
          <a:p>
            <a:pPr algn="ctr">
              <a:lnSpc>
                <a:spcPct val="150000"/>
              </a:lnSpc>
              <a:buSzPct val="100000"/>
            </a:pP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язык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межнационального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общения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</a:t>
            </a:r>
          </a:p>
          <a:p>
            <a:pPr algn="ctr">
              <a:lnSpc>
                <a:spcPct val="150000"/>
              </a:lnSpc>
              <a:buSzPct val="100000"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-120"/>
              </a:rPr>
              <a:t>объединяющий народы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C3C18B6-BC20-B595-6247-D7FF74BD8C04}"/>
              </a:ext>
            </a:extLst>
          </p:cNvPr>
          <p:cNvSpPr txBox="1"/>
          <p:nvPr/>
        </p:nvSpPr>
        <p:spPr>
          <a:xfrm>
            <a:off x="7993582" y="3845186"/>
            <a:ext cx="3327331" cy="1386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  <a:buSzPct val="100000"/>
            </a:pPr>
            <a:r>
              <a:rPr lang="en-US" sz="1600" b="1" dirty="0">
                <a:solidFill>
                  <a:srgbClr val="3E55A3"/>
                </a:solidFill>
                <a:latin typeface="Onest Black" pitchFamily="2" charset="0"/>
              </a:rPr>
              <a:t>МНОГОЯЗЫЧИЕ     </a:t>
            </a:r>
            <a:r>
              <a:rPr lang="en-US" sz="12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                  </a:t>
            </a:r>
          </a:p>
          <a:p>
            <a:pPr algn="ctr">
              <a:lnSpc>
                <a:spcPct val="150000"/>
              </a:lnSpc>
              <a:buSzPct val="100000"/>
            </a:pP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—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расширение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границ</a:t>
            </a:r>
            <a:r>
              <a:rPr lang="en-US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400" dirty="0" err="1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мышления</a:t>
            </a:r>
            <a:r>
              <a:rPr lang="ru-RU" sz="1400" dirty="0">
                <a:solidFill>
                  <a:srgbClr val="00206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,</a:t>
            </a:r>
          </a:p>
          <a:p>
            <a:pPr algn="ctr">
              <a:lnSpc>
                <a:spcPct val="150000"/>
              </a:lnSpc>
              <a:buSzPct val="100000"/>
            </a:pPr>
            <a:r>
              <a:rPr lang="ru-RU" sz="1400" dirty="0">
                <a:solidFill>
                  <a:srgbClr val="002060"/>
                </a:solidFill>
                <a:latin typeface="Arial" pitchFamily="34" charset="0"/>
                <a:cs typeface="Arial" pitchFamily="34" charset="-120"/>
              </a:rPr>
              <a:t>обогащение внутреннего мира современного человека</a:t>
            </a:r>
            <a:endParaRPr lang="en-US" sz="1400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96FD9AC-FE3C-002B-D44C-86F14A33F085}"/>
              </a:ext>
            </a:extLst>
          </p:cNvPr>
          <p:cNvSpPr txBox="1"/>
          <p:nvPr/>
        </p:nvSpPr>
        <p:spPr>
          <a:xfrm>
            <a:off x="662044" y="5407153"/>
            <a:ext cx="10788186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40"/>
              </a:lnSpc>
              <a:buSzPct val="100000"/>
            </a:pPr>
            <a:r>
              <a:rPr lang="en-US" b="1" dirty="0">
                <a:solidFill>
                  <a:srgbClr val="3E55A3"/>
                </a:solidFill>
                <a:latin typeface="Onest Black" pitchFamily="2" charset="0"/>
              </a:rPr>
              <a:t>СОХРАНЕНИЕ ЯЗЫКОВОГО МНОГООБРАЗИЯ — УСЛОВИЕ УСТОЙЧИВОГО РАЗВИТИЯ</a:t>
            </a:r>
          </a:p>
        </p:txBody>
      </p:sp>
    </p:spTree>
    <p:extLst>
      <p:ext uri="{BB962C8B-B14F-4D97-AF65-F5344CB8AC3E}">
        <p14:creationId xmlns:p14="http://schemas.microsoft.com/office/powerpoint/2010/main" xmlns="" val="2754381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Master\Downloads\image_17346831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5630" y="3770509"/>
            <a:ext cx="2291938" cy="1143104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9190" y="5834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662043" y="47459"/>
            <a:ext cx="6434671" cy="565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ts val="4320"/>
              </a:lnSpc>
              <a:buNone/>
            </a:pPr>
            <a:r>
              <a:rPr lang="en-US" sz="1800" b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КОНЦЕПТУАЛЬНЫЕ </a:t>
            </a:r>
            <a:r>
              <a:rPr lang="ru-RU" sz="1800" b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1800" b="1" dirty="0">
                <a:solidFill>
                  <a:schemeClr val="bg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ДОКУМЕНТЫ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2298872" y="859441"/>
            <a:ext cx="960020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Ключевые концепции: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Преподавание русского языка и литературы в Российской Федерации (2016);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Преподавание</a:t>
            </a: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родных языков народов России (2019)﻿;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Сохранение и развитие нематериального этнокультурного достояния России до 2030 г. (2024);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Государственная языковая политика в Российской Федерации (2024);</a:t>
            </a:r>
          </a:p>
          <a:p>
            <a:pPr marL="285750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Устойчивое развитие коренных малочисленных народов Севера, Сибири и Дальнего Востока до 2036 г. (2025)</a:t>
            </a:r>
          </a:p>
        </p:txBody>
      </p:sp>
      <p:pic>
        <p:nvPicPr>
          <p:cNvPr id="3074" name="Picture 2" descr="C:\Users\Master\Downloads\475eb53ba6a7a87c0028498efdaee9be.png"/>
          <p:cNvPicPr>
            <a:picLocks noChangeAspect="1" noChangeArrowheads="1"/>
          </p:cNvPicPr>
          <p:nvPr/>
        </p:nvPicPr>
        <p:blipFill>
          <a:blip r:embed="rId5"/>
          <a:srcRect l="17279" t="12864" r="16258" b="16080"/>
          <a:stretch>
            <a:fillRect/>
          </a:stretch>
        </p:blipFill>
        <p:spPr bwMode="auto">
          <a:xfrm>
            <a:off x="676893" y="1425039"/>
            <a:ext cx="1341912" cy="1434670"/>
          </a:xfrm>
          <a:prstGeom prst="rect">
            <a:avLst/>
          </a:prstGeom>
          <a:noFill/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2315688" y="3464579"/>
            <a:ext cx="9440883" cy="2769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Нормативные правовые акты: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ФЗ «О нематериальном этнокультурном достоянии Российской Федерации»﻿ (2022);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ФЗ «О внесении изменений в Федеральный закон "Об образовании в Российской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Федерации"»</a:t>
            </a: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﻿ (2018, 2021, 2023);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ФЗ «О государственном языке Российской Федерации» (2024)﻿;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ФЗ «О внесении изменений в отдельные законодательные акты Российской Федерации﻿» (2025)</a:t>
            </a:r>
          </a:p>
        </p:txBody>
      </p:sp>
    </p:spTree>
    <p:extLst>
      <p:ext uri="{BB962C8B-B14F-4D97-AF65-F5344CB8AC3E}">
        <p14:creationId xmlns:p14="http://schemas.microsoft.com/office/powerpoint/2010/main" xmlns="" val="1010138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662043" y="203271"/>
            <a:ext cx="643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УКАЗЫ ПРЕЗИДЕНТА РОССИЙСКОЙ ФЕДЕРАЦИИ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534390" y="1346333"/>
            <a:ext cx="1111530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Основы государственной политики по сохранению и укреплению традиционных российских духовно-нравственных ценностей﻿ (2022);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Приоритетные направления научно-технологического развития, Перечень важнейших наукоемких технологий (2024);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Совет при Президенте Российской Федерации﻿ для реализации государственной политики по поддержке русского языка и языков народов России (2024);</a:t>
            </a: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Основы государственной языковой политики Российской Федерации (2025);</a:t>
            </a:r>
            <a:endParaRPr lang="ru-RU" sz="1600" b="0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раздничные даты (2025):</a:t>
            </a:r>
          </a:p>
          <a:p>
            <a:pPr marL="742950" lvl="1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День языков народов Российской Федерации﻿;</a:t>
            </a:r>
          </a:p>
          <a:p>
            <a:pPr marL="742950" lvl="1" indent="-28575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0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День коренных малочисленных народов﻿ </a:t>
            </a:r>
            <a:r>
              <a:rPr lang="ru-RU" sz="1600" b="0" i="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России;</a:t>
            </a:r>
          </a:p>
          <a:p>
            <a:pPr marL="0" lvl="1" indent="27305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Стратегия государственной национальной политики Российской Федерации на период до 2036 года (2025) </a:t>
            </a:r>
            <a:endParaRPr lang="ru-RU" sz="1600" b="0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Master\Downloads\b3c10c7770f3f20894125f7261e38a65.jpg"/>
          <p:cNvPicPr>
            <a:picLocks noChangeAspect="1" noChangeArrowheads="1"/>
          </p:cNvPicPr>
          <p:nvPr/>
        </p:nvPicPr>
        <p:blipFill>
          <a:blip r:embed="rId4"/>
          <a:srcRect b="49278"/>
          <a:stretch>
            <a:fillRect/>
          </a:stretch>
        </p:blipFill>
        <p:spPr bwMode="auto">
          <a:xfrm>
            <a:off x="8621486" y="3704002"/>
            <a:ext cx="2953253" cy="998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06078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590155" y="203271"/>
            <a:ext cx="643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Вызовы современности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3560" y="1376036"/>
            <a:ext cx="5347856" cy="83099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ВЫЗОВ 1 </a:t>
            </a:r>
          </a:p>
          <a:p>
            <a:pPr lvl="0"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Социально-демографическая политика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миграция, урбанизация, ассимиляция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13561" y="2439196"/>
            <a:ext cx="534785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сокращение численности носителей языков;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прерывание </a:t>
            </a:r>
            <a:r>
              <a:rPr lang="ru-RU" sz="1600" dirty="0" err="1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межпоколенческой</a:t>
            </a: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передачи языка;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утрата традиционных занятий и традиционной лексики;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преобладание профессиональной идентичности над этнической;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культурное обеднение, потеря пласта фольклора; </a:t>
            </a:r>
          </a:p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маргинализация</a:t>
            </a:r>
            <a:endParaRPr lang="ru-RU" sz="1600" dirty="0">
              <a:solidFill>
                <a:srgbClr val="3E55A3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55161" y="1342063"/>
            <a:ext cx="5272648" cy="3375283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ВОЗМОЖНОСТИ:</a:t>
            </a:r>
            <a:r>
              <a:rPr lang="ru-RU" sz="1600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sah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Расширение сфер использования родных (национальных) языков в общественном, социокультурном, городском пространстве региона.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sah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Повышение привлекательности сельских местностей, традиционных видов хозяйственной деятельности через региональные субсидии, программы, инвестиции.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 algn="just">
              <a:spcAft>
                <a:spcPts val="800"/>
              </a:spcAft>
              <a:buFont typeface="Wingdings" pitchFamily="2" charset="2"/>
              <a:buChar char="ü"/>
            </a:pPr>
            <a:r>
              <a:rPr lang="sah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Развитие экотуризма, этнотуризма, креативной индустрии, брендирования, где знание языка является экономическим преимуществом. </a:t>
            </a:r>
            <a:endParaRPr lang="ru-RU" sz="16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2372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590155" y="203271"/>
            <a:ext cx="643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Вызовы современности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522514" y="1148712"/>
            <a:ext cx="4857008" cy="13234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ВЫЗОВ 2</a:t>
            </a:r>
          </a:p>
          <a:p>
            <a:pPr algn="ctr"/>
            <a:endParaRPr lang="ru-RU" sz="1600" b="1" dirty="0">
              <a:solidFill>
                <a:srgbClr val="3E55A3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Языковая политика, законодательство</a:t>
            </a:r>
            <a:r>
              <a:rPr lang="ru-RU" sz="1600" dirty="0"/>
              <a:t>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 </a:t>
            </a:r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языковые реформы, законодательные изменения, спорные формулировки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96198" y="950234"/>
            <a:ext cx="6096000" cy="40523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4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Предложения «Сибирского соглашения» к проектам ФЗ «О языках народов Российской Федерации» и приказов Минпросвещения России:</a:t>
            </a: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Сохранить понятие «Родной язык» (термин «Родной язык») в нормативных правовых актах.</a:t>
            </a: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 заменять понятие «Родной язык» (термин «Родной язык») на словосочетание «Язык народа Российской Федерации».</a:t>
            </a: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Сохранить наличие предметной области для учебных предметов, обеспечивающих преподавание и изучение родных языков и родных литератур, государственных языков республик.</a:t>
            </a: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Заменить наименования двух предметных областей: «Родной язык и литературное чтение на родном языке» и «Родной язык и родная литература» на одну предметную область с наименованием «Языки народов Российской Федерации».</a:t>
            </a:r>
          </a:p>
          <a:p>
            <a:pPr marL="342900" lvl="0" indent="-342900" algn="just">
              <a:spcAft>
                <a:spcPts val="800"/>
              </a:spcAft>
              <a:buFont typeface="+mj-lt"/>
              <a:buAutoNum type="arabicPeriod"/>
            </a:pP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Сохранить наименования учебных предметов с термином «Родной язык».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83283" y="4971390"/>
            <a:ext cx="5937662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just">
              <a:spcAft>
                <a:spcPts val="800"/>
              </a:spcAft>
            </a:pPr>
            <a:r>
              <a:rPr lang="sah-RU" sz="1600" b="1" dirty="0">
                <a:solidFill>
                  <a:srgbClr val="00B05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ВОЗМОЖНОСТИ: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продолжение совместной работы между </a:t>
            </a:r>
            <a:r>
              <a:rPr lang="sah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регионами по внесению четко обоснованных и своевременных предложений в законодательство. 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2514" y="2666833"/>
            <a:ext cx="4857008" cy="3008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принцип «добровольного выбора» родного языка для изучения;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неопределенность и замена понятия «родной язык;</a:t>
            </a:r>
          </a:p>
          <a:p>
            <a:pPr marL="285750" lvl="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противоречия между конституционными нормами и реальной практикой, добровольностью и обязательностью, единством и этнокультурными потребностями</a:t>
            </a:r>
          </a:p>
        </p:txBody>
      </p:sp>
    </p:spTree>
    <p:extLst>
      <p:ext uri="{BB962C8B-B14F-4D97-AF65-F5344CB8AC3E}">
        <p14:creationId xmlns:p14="http://schemas.microsoft.com/office/powerpoint/2010/main" xmlns="" val="1499665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590155" y="203271"/>
            <a:ext cx="643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Вызовы современности</a:t>
            </a:r>
            <a:r>
              <a:rPr 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590155" y="1276037"/>
            <a:ext cx="5240629" cy="13234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ВЫЗОВ 3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Сфера образования и науки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обновленные ФГОС, учебные часы, </a:t>
            </a:r>
          </a:p>
          <a:p>
            <a:pPr algn="ctr"/>
            <a:r>
              <a:rPr lang="ru-RU" sz="16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унификация образовательного пространства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4563238-6159-D4B9-8471-647EB324B233}"/>
              </a:ext>
            </a:extLst>
          </p:cNvPr>
          <p:cNvSpPr txBox="1"/>
          <p:nvPr/>
        </p:nvSpPr>
        <p:spPr>
          <a:xfrm>
            <a:off x="6213187" y="1252287"/>
            <a:ext cx="5595198" cy="49346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ru-RU" sz="1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ВОЗМОЖНОСТИ: </a:t>
            </a:r>
            <a:endParaRPr lang="ru-RU" sz="1600" dirty="0">
              <a:solidFill>
                <a:srgbClr val="00B05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Увеличение учебных часов на изучение родного языка (особенно на уровне НОО) в соответствии с реальной языковой ситуацией в республиках, в рациональном соотношении с государственным русским языком (языковое равноправие) и с учетом активного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двуязычия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у обучающихся.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Сохранение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родного (этнического) языка 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600" dirty="0" smtClean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перечне 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обязательных предметов (родной язык имеется у каждого).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Упрощение процедуры формирования Федерального перечня учебников (относительно учебников родного языка и литературы).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Поддержка на федеральном уровне подготовки научно-педагогических кадров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(диссертационный совет по 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методике преподавания родного языка), авторских коллективов для разработки современных учебников.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90155" y="2792996"/>
            <a:ext cx="525250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вытеснение родных языков в ФУП, сокращение учебных часов;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снижение статуса родного языка с обязательного учебного предмета на факультативный;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ослабевание статуса языка обучения;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бюрократизация ФПУ, потребность в научно-методическом сопровождении разработки учебников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523568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2C75796-5ED3-536F-2C8A-E9C4C1996C96}"/>
              </a:ext>
            </a:extLst>
          </p:cNvPr>
          <p:cNvSpPr txBox="1"/>
          <p:nvPr/>
        </p:nvSpPr>
        <p:spPr>
          <a:xfrm>
            <a:off x="11610363" y="6241410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</a:rPr>
              <a:t>2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99D92BC-903A-8683-9E5B-C89187F5FC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970"/>
          <a:stretch/>
        </p:blipFill>
        <p:spPr>
          <a:xfrm rot="10800000">
            <a:off x="0" y="6170177"/>
            <a:ext cx="12192000" cy="68782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8037D3-5751-E020-28DA-50C9F4AA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9190" y="82097"/>
            <a:ext cx="2254195" cy="5868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E50B0F2-9055-2AED-8EC9-FBFD9D8BFBF8}"/>
              </a:ext>
            </a:extLst>
          </p:cNvPr>
          <p:cNvSpPr txBox="1"/>
          <p:nvPr/>
        </p:nvSpPr>
        <p:spPr>
          <a:xfrm>
            <a:off x="11727809" y="6283256"/>
            <a:ext cx="377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C65AF36A-AD1F-AC2E-F353-B719782292E0}"/>
              </a:ext>
            </a:extLst>
          </p:cNvPr>
          <p:cNvSpPr txBox="1"/>
          <p:nvPr/>
        </p:nvSpPr>
        <p:spPr>
          <a:xfrm>
            <a:off x="590155" y="203271"/>
            <a:ext cx="6434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Вызовы современности</a:t>
            </a:r>
            <a:r>
              <a:rPr lang="ru-RU" b="1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4D08111-3B5B-80E2-71B5-CAADF376D040}"/>
              </a:ext>
            </a:extLst>
          </p:cNvPr>
          <p:cNvSpPr txBox="1"/>
          <p:nvPr/>
        </p:nvSpPr>
        <p:spPr>
          <a:xfrm>
            <a:off x="590155" y="1366716"/>
            <a:ext cx="4891735" cy="132343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ВЫЗОВ </a:t>
            </a:r>
            <a:r>
              <a:rPr lang="en-US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4</a:t>
            </a:r>
            <a:r>
              <a:rPr lang="ru-RU" sz="1600" b="1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endParaRPr lang="ru-RU" sz="1600" b="1" dirty="0">
              <a:solidFill>
                <a:srgbClr val="3E55A3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sah-RU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Сфера семейной политики </a:t>
            </a:r>
            <a:r>
              <a:rPr lang="sah-RU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–</a:t>
            </a:r>
            <a:r>
              <a:rPr lang="sah-RU" sz="1600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sah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смешанные браки, языковое воспитание, разрыв поколений, “культура” гаджетов  </a:t>
            </a:r>
            <a:endParaRPr lang="ru-RU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4563238-6159-D4B9-8471-647EB324B233}"/>
              </a:ext>
            </a:extLst>
          </p:cNvPr>
          <p:cNvSpPr txBox="1"/>
          <p:nvPr/>
        </p:nvSpPr>
        <p:spPr>
          <a:xfrm>
            <a:off x="5866410" y="950394"/>
            <a:ext cx="5861399" cy="49346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sah-RU" sz="1600" b="1" dirty="0">
                <a:solidFill>
                  <a:srgbClr val="00B05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ВОЗМОЖНОСТИ:</a:t>
            </a:r>
            <a:endParaRPr lang="ru-RU" sz="1600" dirty="0">
              <a:solidFill>
                <a:srgbClr val="00B05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Поддержка на региональном уровне семейного языкового воспитания, установление грантовых программ для родителей, премий лучшим семейным практикам по трансляции родного языка и с ориентацией на двуязычие.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Проведение в образовательных организациях обязательного обучающего семинара, консультативных мероприятий для родителей, выбирающих родной язык ребенка перед поступлением в ДОО, школу, которые показывают ценность владения родным языком, возможности </a:t>
            </a:r>
            <a:r>
              <a:rPr lang="ru-RU" sz="160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дву</a:t>
            </a: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 и многоязычия.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иммерсионных языковых лагерей, семейных клубов, центров раннего развития, где язык используется в неформальном, живом общении, создается языковая среда.</a:t>
            </a:r>
          </a:p>
          <a:p>
            <a:pPr marL="285750" indent="-285750" algn="just"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Популяризация в смешанных семьях моделей «один родитель – один язык», «мастер и ученик» и др..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8F39B67-0D3E-447F-B0EC-F347F5B23FB1}"/>
              </a:ext>
            </a:extLst>
          </p:cNvPr>
          <p:cNvSpPr/>
          <p:nvPr/>
        </p:nvSpPr>
        <p:spPr>
          <a:xfrm>
            <a:off x="590155" y="2925266"/>
            <a:ext cx="4891735" cy="2270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сужение семейной речевой среды;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смешение языков в речи взрослых;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снижение качества и продолжительности внимания к детям со стороны родителей;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3E55A3"/>
                </a:solidFill>
                <a:latin typeface="Arial" pitchFamily="34" charset="0"/>
                <a:cs typeface="Arial" pitchFamily="34" charset="0"/>
              </a:rPr>
              <a:t>бесконтрольное освоение детьми гаджетов с малых лет</a:t>
            </a:r>
          </a:p>
        </p:txBody>
      </p:sp>
    </p:spTree>
    <p:extLst>
      <p:ext uri="{BB962C8B-B14F-4D97-AF65-F5344CB8AC3E}">
        <p14:creationId xmlns:p14="http://schemas.microsoft.com/office/powerpoint/2010/main" xmlns="" val="1700372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3758</TotalTime>
  <Words>1429</Words>
  <Application>Microsoft Office PowerPoint</Application>
  <PresentationFormat>Произвольный</PresentationFormat>
  <Paragraphs>217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USER</cp:lastModifiedBy>
  <cp:revision>62</cp:revision>
  <dcterms:created xsi:type="dcterms:W3CDTF">2025-11-21T18:17:20Z</dcterms:created>
  <dcterms:modified xsi:type="dcterms:W3CDTF">2025-11-26T11:48:52Z</dcterms:modified>
</cp:coreProperties>
</file>