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58" r:id="rId4"/>
    <p:sldId id="264" r:id="rId5"/>
    <p:sldId id="265" r:id="rId6"/>
    <p:sldId id="266" r:id="rId7"/>
    <p:sldId id="269" r:id="rId8"/>
    <p:sldId id="270" r:id="rId9"/>
    <p:sldId id="268" r:id="rId10"/>
  </p:sldIdLst>
  <p:sldSz cx="12192000" cy="6858000"/>
  <p:notesSz cx="6858000" cy="9144000"/>
  <p:embeddedFontLst>
    <p:embeddedFont>
      <p:font typeface="Onest" panose="020B0604020202020204" charset="0"/>
      <p:regular r:id="rId12"/>
      <p:bold r:id="rId13"/>
    </p:embeddedFont>
    <p:embeddedFont>
      <p:font typeface="Onest Black" panose="020B0604020202020204" charset="0"/>
      <p:bold r:id="rId14"/>
    </p:embeddedFont>
    <p:embeddedFont>
      <p:font typeface="Onest Bold" panose="020B0604020202020204" charset="0"/>
      <p:bold r:id="rId15"/>
    </p:embeddedFont>
    <p:embeddedFont>
      <p:font typeface="Onest Regular" panose="020B0604020202020204" charset="0"/>
      <p:regular r:id="rId16"/>
    </p:embeddedFont>
    <p:embeddedFont>
      <p:font typeface="Onest Thin" panose="020B0604020202020204" charset="0"/>
      <p:regular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96" userDrawn="1">
          <p15:clr>
            <a:srgbClr val="A4A3A4"/>
          </p15:clr>
        </p15:guide>
        <p15:guide id="3" pos="415" userDrawn="1">
          <p15:clr>
            <a:srgbClr val="A4A3A4"/>
          </p15:clr>
        </p15:guide>
        <p15:guide id="4" pos="1050" userDrawn="1">
          <p15:clr>
            <a:srgbClr val="A4A3A4"/>
          </p15:clr>
        </p15:guide>
        <p15:guide id="5" pos="5564" userDrawn="1">
          <p15:clr>
            <a:srgbClr val="A4A3A4"/>
          </p15:clr>
        </p15:guide>
        <p15:guide id="6" orient="horz" pos="3113" userDrawn="1">
          <p15:clr>
            <a:srgbClr val="A4A3A4"/>
          </p15:clr>
        </p15:guide>
        <p15:guide id="7" orient="horz" pos="3816" userDrawn="1">
          <p15:clr>
            <a:srgbClr val="A4A3A4"/>
          </p15:clr>
        </p15:guide>
        <p15:guide id="9" orient="horz" pos="3927" userDrawn="1">
          <p15:clr>
            <a:srgbClr val="A4A3A4"/>
          </p15:clr>
        </p15:guide>
        <p15:guide id="10" orient="horz" pos="1160" userDrawn="1">
          <p15:clr>
            <a:srgbClr val="A4A3A4"/>
          </p15:clr>
        </p15:guide>
        <p15:guide id="11" orient="horz" pos="7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DDE8FF"/>
    <a:srgbClr val="CDDEFF"/>
    <a:srgbClr val="AFCAFF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106" d="100"/>
          <a:sy n="106" d="100"/>
        </p:scale>
        <p:origin x="1092" y="96"/>
      </p:cViewPr>
      <p:guideLst>
        <p:guide orient="horz" pos="96"/>
        <p:guide pos="415"/>
        <p:guide pos="1050"/>
        <p:guide pos="5564"/>
        <p:guide orient="horz" pos="3113"/>
        <p:guide orient="horz" pos="3816"/>
        <p:guide orient="horz" pos="3927"/>
        <p:guide orient="horz" pos="1160"/>
        <p:guide orient="horz" pos="75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99BCC8-8AD2-4C59-8536-4285791647DA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B3B59-1F50-4E26-B908-D23561FE6B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785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B3B59-1F50-4E26-B908-D23561FE6BA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52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CB3B59-1F50-4E26-B908-D23561FE6B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469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5.jp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5.png"/><Relationship Id="rId7" Type="http://schemas.openxmlformats.org/officeDocument/2006/relationships/image" Target="../media/image2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5.pn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6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888435" y="1711785"/>
            <a:ext cx="57784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spc="-50" dirty="0">
                <a:solidFill>
                  <a:srgbClr val="00339E"/>
                </a:solidFill>
                <a:effectLst/>
                <a:latin typeface="Onest Black" pitchFamily="2" charset="0"/>
              </a:rPr>
              <a:t>СОХРАНЕНИЕ И ПОДДЕРЖКА ЯЗЫКОВОГО МНОГООБРАЗИЯ </a:t>
            </a:r>
            <a:br>
              <a:rPr lang="en-US" sz="2800" spc="-50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800" spc="-50" dirty="0">
                <a:solidFill>
                  <a:srgbClr val="00339E"/>
                </a:solidFill>
                <a:effectLst/>
                <a:latin typeface="Onest Black" pitchFamily="2" charset="0"/>
              </a:rPr>
              <a:t>В ОБРАЗОВАТЕЛЬНЫХ ОРГАНИЗАЦИЯХ РОССИЙСКОЙ ФЕДЕРАЦИИ</a:t>
            </a:r>
            <a:endParaRPr lang="ru-RU" sz="2800" spc="-5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877419" y="4138768"/>
            <a:ext cx="5671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err="1">
                <a:effectLst/>
                <a:latin typeface="Onest Regular" pitchFamily="2" charset="0"/>
              </a:rPr>
              <a:t>Добротина</a:t>
            </a:r>
            <a:r>
              <a:rPr lang="ru-RU" sz="2000" dirty="0">
                <a:effectLst/>
                <a:latin typeface="Onest Regular" pitchFamily="2" charset="0"/>
              </a:rPr>
              <a:t> Ирина </a:t>
            </a:r>
            <a:r>
              <a:rPr lang="ru-RU" sz="2000" dirty="0" err="1">
                <a:effectLst/>
                <a:latin typeface="Onest Regular" pitchFamily="2" charset="0"/>
              </a:rPr>
              <a:t>Нургаиновна</a:t>
            </a:r>
            <a:r>
              <a:rPr lang="ru-RU" sz="2000" dirty="0">
                <a:effectLst/>
                <a:latin typeface="Onest Regular" pitchFamily="2" charset="0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effectLst/>
                <a:latin typeface="Onest Regular" pitchFamily="2" charset="0"/>
              </a:rPr>
              <a:t>Заведующий центром филологического общего образования им. Н.М. Шанского ФГБНУ «ИСМО им. В.С. Леднева», </a:t>
            </a:r>
            <a:br>
              <a:rPr lang="ru-RU" sz="1400" dirty="0">
                <a:effectLst/>
                <a:latin typeface="Onest Regular" pitchFamily="2" charset="0"/>
              </a:rPr>
            </a:br>
            <a:r>
              <a:rPr lang="ru-RU" sz="1400" dirty="0">
                <a:effectLst/>
                <a:latin typeface="Onest Regular" pitchFamily="2" charset="0"/>
              </a:rPr>
              <a:t>кандидат педагогических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5" name="Овал 24">
            <a:extLst>
              <a:ext uri="{FF2B5EF4-FFF2-40B4-BE49-F238E27FC236}">
                <a16:creationId xmlns:a16="http://schemas.microsoft.com/office/drawing/2014/main" id="{9FA1EC25-C746-4E03-BF91-A309DE9300F2}"/>
              </a:ext>
            </a:extLst>
          </p:cNvPr>
          <p:cNvSpPr/>
          <p:nvPr/>
        </p:nvSpPr>
        <p:spPr>
          <a:xfrm>
            <a:off x="489527" y="4209685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4B4BDEC9-00BD-4AE5-988B-03734769D56D}"/>
              </a:ext>
            </a:extLst>
          </p:cNvPr>
          <p:cNvSpPr/>
          <p:nvPr/>
        </p:nvSpPr>
        <p:spPr>
          <a:xfrm>
            <a:off x="489527" y="5358351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20CC6BE8-A190-4BBF-BB9F-BFD5418CB633}"/>
              </a:ext>
            </a:extLst>
          </p:cNvPr>
          <p:cNvSpPr/>
          <p:nvPr/>
        </p:nvSpPr>
        <p:spPr>
          <a:xfrm>
            <a:off x="489527" y="3052132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https://www.riakchr.ru/upload/iblock/a1d/a1df34ed10f437a6f2868e76b6d0770d.jpg">
            <a:extLst>
              <a:ext uri="{FF2B5EF4-FFF2-40B4-BE49-F238E27FC236}">
                <a16:creationId xmlns:a16="http://schemas.microsoft.com/office/drawing/2014/main" id="{5348B5AD-92E0-4C68-933D-05E6F446C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" r="21019"/>
          <a:stretch/>
        </p:blipFill>
        <p:spPr bwMode="auto">
          <a:xfrm>
            <a:off x="4836622" y="0"/>
            <a:ext cx="7355378" cy="6858000"/>
          </a:xfrm>
          <a:custGeom>
            <a:avLst/>
            <a:gdLst>
              <a:gd name="connsiteX0" fmla="*/ 2076727 w 7355378"/>
              <a:gd name="connsiteY0" fmla="*/ 0 h 6858000"/>
              <a:gd name="connsiteX1" fmla="*/ 7355378 w 7355378"/>
              <a:gd name="connsiteY1" fmla="*/ 0 h 6858000"/>
              <a:gd name="connsiteX2" fmla="*/ 7355378 w 7355378"/>
              <a:gd name="connsiteY2" fmla="*/ 6858000 h 6858000"/>
              <a:gd name="connsiteX3" fmla="*/ 0 w 7355378"/>
              <a:gd name="connsiteY3" fmla="*/ 6858000 h 6858000"/>
              <a:gd name="connsiteX4" fmla="*/ 95596 w 7355378"/>
              <a:gd name="connsiteY4" fmla="*/ 6539345 h 6858000"/>
              <a:gd name="connsiteX5" fmla="*/ 594360 w 7355378"/>
              <a:gd name="connsiteY5" fmla="*/ 3925455 h 6858000"/>
              <a:gd name="connsiteX6" fmla="*/ 1176251 w 7355378"/>
              <a:gd name="connsiteY6" fmla="*/ 17918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355378" h="6858000">
                <a:moveTo>
                  <a:pt x="2076727" y="0"/>
                </a:moveTo>
                <a:lnTo>
                  <a:pt x="7355378" y="0"/>
                </a:lnTo>
                <a:lnTo>
                  <a:pt x="7355378" y="6858000"/>
                </a:lnTo>
                <a:lnTo>
                  <a:pt x="0" y="6858000"/>
                </a:lnTo>
                <a:lnTo>
                  <a:pt x="95596" y="6539345"/>
                </a:lnTo>
                <a:lnTo>
                  <a:pt x="594360" y="3925455"/>
                </a:lnTo>
                <a:lnTo>
                  <a:pt x="1176251" y="179185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ECAD5BAC-479A-4804-B56A-4CCF249E89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146">
            <a:off x="5163773" y="-2446539"/>
            <a:ext cx="4128526" cy="99914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54725" y="1139128"/>
            <a:ext cx="5433325" cy="1758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  <a:t>Проект Указа Президента </a:t>
            </a:r>
            <a:b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  <a:t>Российской Федерации </a:t>
            </a:r>
            <a:b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  <a:t>«О Стратегии государственной национальной политики </a:t>
            </a:r>
            <a:b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  <a:t>Российской Федерации </a:t>
            </a:r>
            <a:b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000" b="1" dirty="0">
                <a:solidFill>
                  <a:srgbClr val="00339E"/>
                </a:solidFill>
                <a:effectLst/>
                <a:latin typeface="Onest Black" pitchFamily="2" charset="0"/>
              </a:rPr>
              <a:t>на период до 2036 года»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F94D0B6-1F15-478F-8727-149C063709D8}"/>
              </a:ext>
            </a:extLst>
          </p:cNvPr>
          <p:cNvSpPr txBox="1"/>
          <p:nvPr/>
        </p:nvSpPr>
        <p:spPr>
          <a:xfrm>
            <a:off x="554726" y="3079842"/>
            <a:ext cx="4386729" cy="10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У</a:t>
            </a:r>
            <a:r>
              <a:rPr lang="ru-RU" sz="1400" dirty="0">
                <a:effectLst/>
                <a:latin typeface="Onest Regular" pitchFamily="2" charset="0"/>
              </a:rPr>
              <a:t>тверждение идей патриотизма, служения Отечеству и ответственности за его судьбу, исторического гражданского единства </a:t>
            </a:r>
            <a:br>
              <a:rPr lang="ru-RU" sz="1400" dirty="0">
                <a:effectLst/>
                <a:latin typeface="Onest Regular" pitchFamily="2" charset="0"/>
              </a:rPr>
            </a:br>
            <a:r>
              <a:rPr lang="ru-RU" sz="1400" dirty="0">
                <a:effectLst/>
                <a:latin typeface="Onest Regular" pitchFamily="2" charset="0"/>
              </a:rPr>
              <a:t>и дружбы народов, межнационального (межэтнического) согласия</a:t>
            </a:r>
            <a:endParaRPr lang="ru-RU" sz="14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E77394-F91C-46B3-9FCF-61964DFD840F}"/>
              </a:ext>
            </a:extLst>
          </p:cNvPr>
          <p:cNvSpPr txBox="1"/>
          <p:nvPr/>
        </p:nvSpPr>
        <p:spPr>
          <a:xfrm>
            <a:off x="554725" y="4232776"/>
            <a:ext cx="4281897" cy="1064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Развитие единого культурного пространства страны, совершенствование механизмов межрегионального сотрудничества в сфере культурного и межнационального взаимодействия</a:t>
            </a:r>
            <a:endParaRPr lang="ru-RU" sz="14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75CCEF-E1DE-4DA1-AE19-36245FA0413F}"/>
              </a:ext>
            </a:extLst>
          </p:cNvPr>
          <p:cNvSpPr txBox="1"/>
          <p:nvPr/>
        </p:nvSpPr>
        <p:spPr>
          <a:xfrm>
            <a:off x="554726" y="5385711"/>
            <a:ext cx="4054220" cy="1258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Обеспечение сохранения и развития этнокультурного и языкового многообразия Российской Федерации наряду </a:t>
            </a:r>
            <a:br>
              <a:rPr lang="ru-RU" sz="1400" dirty="0">
                <a:latin typeface="Onest Regular" pitchFamily="2" charset="0"/>
              </a:rPr>
            </a:br>
            <a:r>
              <a:rPr lang="ru-RU" sz="1400" dirty="0">
                <a:latin typeface="Onest Regular" pitchFamily="2" charset="0"/>
              </a:rPr>
              <a:t>с воспитанием уважения к российской истории и культуре, мировым культурным ценностям</a:t>
            </a:r>
            <a:endParaRPr lang="ru-RU" sz="14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1351856C-E3E2-4219-8733-58E7042F3DED}"/>
              </a:ext>
            </a:extLst>
          </p:cNvPr>
          <p:cNvGrpSpPr/>
          <p:nvPr/>
        </p:nvGrpSpPr>
        <p:grpSpPr>
          <a:xfrm>
            <a:off x="10375447" y="9236"/>
            <a:ext cx="1836189" cy="695012"/>
            <a:chOff x="657629" y="-270264"/>
            <a:chExt cx="3717024" cy="1406922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514821EE-02CE-43AF-B502-39F0A6C2F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91320" y="-785"/>
              <a:ext cx="876411" cy="883206"/>
            </a:xfrm>
            <a:prstGeom prst="rect">
              <a:avLst/>
            </a:prstGeom>
          </p:spPr>
        </p:pic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6B84111B-999C-4E5E-B96A-6CB731F08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7629" y="-135125"/>
              <a:ext cx="1098796" cy="1098796"/>
            </a:xfrm>
            <a:prstGeom prst="rect">
              <a:avLst/>
            </a:prstGeom>
          </p:spPr>
        </p:pic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690B181D-3EC4-4E43-99F0-E79D438CB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67731" y="-270264"/>
              <a:ext cx="1406922" cy="1406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95416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E9D09B57-217B-4C10-AAB5-9E98545AAAF2}"/>
              </a:ext>
            </a:extLst>
          </p:cNvPr>
          <p:cNvSpPr/>
          <p:nvPr/>
        </p:nvSpPr>
        <p:spPr>
          <a:xfrm>
            <a:off x="-203200" y="4012956"/>
            <a:ext cx="9421091" cy="1038572"/>
          </a:xfrm>
          <a:prstGeom prst="roundRect">
            <a:avLst>
              <a:gd name="adj" fmla="val 14321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7FFA6272-D4C9-4A10-B10B-0BCA55A41426}"/>
              </a:ext>
            </a:extLst>
          </p:cNvPr>
          <p:cNvSpPr/>
          <p:nvPr/>
        </p:nvSpPr>
        <p:spPr>
          <a:xfrm>
            <a:off x="-203200" y="2691136"/>
            <a:ext cx="6881091" cy="1038572"/>
          </a:xfrm>
          <a:prstGeom prst="roundRect">
            <a:avLst>
              <a:gd name="adj" fmla="val 14321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54725" y="1099714"/>
            <a:ext cx="665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2026 год – Год единства народов России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316" y="1176579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25" y="1042239"/>
            <a:ext cx="1098796" cy="1098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C5EC4FA-B30E-4B6A-A9BE-FC64063E23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6727" y="907100"/>
            <a:ext cx="1406922" cy="14069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6AA7ECD-D61F-4AE9-AEDD-541A33B4B2FC}"/>
              </a:ext>
            </a:extLst>
          </p:cNvPr>
          <p:cNvSpPr txBox="1"/>
          <p:nvPr/>
        </p:nvSpPr>
        <p:spPr>
          <a:xfrm>
            <a:off x="554726" y="1618182"/>
            <a:ext cx="4701092" cy="871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На заседании Совета при Президенте </a:t>
            </a:r>
            <a:br>
              <a:rPr lang="ru-RU" sz="1400" dirty="0">
                <a:latin typeface="Onest Regular" pitchFamily="2" charset="0"/>
              </a:rPr>
            </a:br>
            <a:r>
              <a:rPr lang="ru-RU" sz="1400" dirty="0">
                <a:latin typeface="Onest Regular" pitchFamily="2" charset="0"/>
              </a:rPr>
              <a:t>по межнациональным отношениям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00339E"/>
                </a:solidFill>
                <a:latin typeface="Onest Regular" pitchFamily="2" charset="0"/>
              </a:rPr>
              <a:t>Владимир Путин поддержал идею </a:t>
            </a:r>
            <a:r>
              <a:rPr lang="ru-RU" sz="1400" dirty="0">
                <a:latin typeface="Onest Regular" pitchFamily="2" charset="0"/>
              </a:rPr>
              <a:t>объявить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2026-й год Годом единства народов России </a:t>
            </a:r>
            <a:endParaRPr lang="ru-RU" sz="14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83DA2A-9A26-486E-B8EA-03F81BCC9A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1813" y="1837115"/>
            <a:ext cx="1935404" cy="2746613"/>
          </a:xfrm>
          <a:prstGeom prst="roundRect">
            <a:avLst>
              <a:gd name="adj" fmla="val 105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DD52C26-2715-439A-AA4D-EB485C50CB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6239" y="2759400"/>
            <a:ext cx="902045" cy="902045"/>
          </a:xfrm>
          <a:prstGeom prst="roundRect">
            <a:avLst>
              <a:gd name="adj" fmla="val 11547"/>
            </a:avLst>
          </a:prstGeom>
        </p:spPr>
      </p:pic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F3D5B5B3-5423-44BD-91B7-77D5E698B5F2}"/>
              </a:ext>
            </a:extLst>
          </p:cNvPr>
          <p:cNvGrpSpPr/>
          <p:nvPr/>
        </p:nvGrpSpPr>
        <p:grpSpPr>
          <a:xfrm>
            <a:off x="554725" y="2717248"/>
            <a:ext cx="4246619" cy="986349"/>
            <a:chOff x="554725" y="2715191"/>
            <a:chExt cx="4246619" cy="98634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4C3E336-F561-44DB-A9B7-CA3BDD039F08}"/>
                </a:ext>
              </a:extLst>
            </p:cNvPr>
            <p:cNvSpPr txBox="1"/>
            <p:nvPr/>
          </p:nvSpPr>
          <p:spPr>
            <a:xfrm>
              <a:off x="554725" y="3106697"/>
              <a:ext cx="4246619" cy="5948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dirty="0">
                  <a:latin typeface="Onest Regular" pitchFamily="2" charset="0"/>
                </a:rPr>
                <a:t>День коренных малочисленных народов Российской Федерации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6D05E3C-2971-44A6-9027-2BB7653A6855}"/>
                </a:ext>
              </a:extLst>
            </p:cNvPr>
            <p:cNvSpPr txBox="1"/>
            <p:nvPr/>
          </p:nvSpPr>
          <p:spPr>
            <a:xfrm>
              <a:off x="554725" y="2715191"/>
              <a:ext cx="23085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339E"/>
                  </a:solidFill>
                  <a:latin typeface="Onest Black" pitchFamily="2" charset="0"/>
                </a:rPr>
                <a:t>30 апреля</a:t>
              </a:r>
            </a:p>
          </p:txBody>
        </p:sp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09F3DB77-494B-4AB1-9117-55D2A9B00DF9}"/>
              </a:ext>
            </a:extLst>
          </p:cNvPr>
          <p:cNvGrpSpPr/>
          <p:nvPr/>
        </p:nvGrpSpPr>
        <p:grpSpPr>
          <a:xfrm>
            <a:off x="554725" y="4013324"/>
            <a:ext cx="3686626" cy="1037837"/>
            <a:chOff x="554725" y="3986686"/>
            <a:chExt cx="3686626" cy="103783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9523028-903C-4536-A44E-83E0A9634BF3}"/>
                </a:ext>
              </a:extLst>
            </p:cNvPr>
            <p:cNvSpPr txBox="1"/>
            <p:nvPr/>
          </p:nvSpPr>
          <p:spPr>
            <a:xfrm>
              <a:off x="554725" y="4378192"/>
              <a:ext cx="368662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Onest Regular" pitchFamily="2" charset="0"/>
                </a:rPr>
                <a:t>День языков народов Российской Федерации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F671A5E-6784-48E8-A9DE-73CA2EE7CE55}"/>
                </a:ext>
              </a:extLst>
            </p:cNvPr>
            <p:cNvSpPr txBox="1"/>
            <p:nvPr/>
          </p:nvSpPr>
          <p:spPr>
            <a:xfrm>
              <a:off x="554725" y="3986686"/>
              <a:ext cx="211458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ru-RU"/>
              </a:defPPr>
              <a:lvl1pPr>
                <a:defRPr sz="2400" b="1">
                  <a:solidFill>
                    <a:srgbClr val="00339E"/>
                  </a:solidFill>
                  <a:latin typeface="Onest Black" pitchFamily="2" charset="0"/>
                </a:defRPr>
              </a:lvl1pPr>
            </a:lstStyle>
            <a:p>
              <a:r>
                <a:rPr lang="ru-RU" dirty="0"/>
                <a:t>8 сентября</a:t>
              </a:r>
            </a:p>
          </p:txBody>
        </p:sp>
      </p:grp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FB889A4-B749-4B5D-85E5-6FD30F32D1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0417" y="3159382"/>
            <a:ext cx="1945117" cy="2746800"/>
          </a:xfrm>
          <a:prstGeom prst="roundRect">
            <a:avLst>
              <a:gd name="adj" fmla="val 105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0E408C1-07A2-4394-8D46-23845897EC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36239" y="4080442"/>
            <a:ext cx="903600" cy="903600"/>
          </a:xfrm>
          <a:prstGeom prst="roundRect">
            <a:avLst>
              <a:gd name="adj" fmla="val 11547"/>
            </a:avLst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70340B09-35F5-4999-ABF3-662D49EF8D7C}"/>
              </a:ext>
            </a:extLst>
          </p:cNvPr>
          <p:cNvSpPr txBox="1"/>
          <p:nvPr/>
        </p:nvSpPr>
        <p:spPr>
          <a:xfrm>
            <a:off x="1111868" y="5399672"/>
            <a:ext cx="7034821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1400">
                <a:latin typeface="Onest Regular" pitchFamily="2" charset="0"/>
              </a:defRPr>
            </a:lvl1pPr>
          </a:lstStyle>
          <a:p>
            <a:r>
              <a:rPr lang="ru-RU" dirty="0">
                <a:solidFill>
                  <a:srgbClr val="00339E"/>
                </a:solidFill>
              </a:rPr>
              <a:t>Поддержка и защита родных языков и культур народов, населяющих Россию</a:t>
            </a:r>
            <a:r>
              <a:rPr lang="ru-RU" dirty="0"/>
              <a:t>, – приоритетная задача государственной политики Российской Федерации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A0CA642-6589-49B4-980D-DFBC3B925159}"/>
              </a:ext>
            </a:extLst>
          </p:cNvPr>
          <p:cNvSpPr txBox="1"/>
          <p:nvPr/>
        </p:nvSpPr>
        <p:spPr>
          <a:xfrm>
            <a:off x="1111868" y="5981973"/>
            <a:ext cx="625896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1400">
                <a:latin typeface="Onest Regular" pitchFamily="2" charset="0"/>
              </a:defRPr>
            </a:lvl1pPr>
          </a:lstStyle>
          <a:p>
            <a:r>
              <a:rPr lang="ru-RU" dirty="0"/>
              <a:t>Важнейшая роль в работе по </a:t>
            </a:r>
            <a:r>
              <a:rPr lang="ru-RU" dirty="0">
                <a:solidFill>
                  <a:srgbClr val="00339E"/>
                </a:solidFill>
              </a:rPr>
              <a:t>сохранению и развитию родного языка </a:t>
            </a:r>
            <a:r>
              <a:rPr lang="ru-RU" dirty="0"/>
              <a:t>как важнейшего национального признака и основы всей духовной культуры каждого народа отводится </a:t>
            </a:r>
            <a:r>
              <a:rPr lang="ru-RU" dirty="0">
                <a:solidFill>
                  <a:srgbClr val="00339E"/>
                </a:solidFill>
              </a:rPr>
              <a:t>системе образования</a:t>
            </a: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CFF2CDC-A18C-4D47-A951-EBA7FBB375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8813" y="6026164"/>
            <a:ext cx="359109" cy="359109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6AD916B7-8CEE-4F9A-84D0-A20F7A2C5C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8813" y="5414994"/>
            <a:ext cx="434092" cy="434092"/>
          </a:xfrm>
          <a:prstGeom prst="rect">
            <a:avLst/>
          </a:prstGeom>
        </p:spPr>
      </p:pic>
      <p:sp>
        <p:nvSpPr>
          <p:cNvPr id="41" name="Номер слайда 3">
            <a:extLst>
              <a:ext uri="{FF2B5EF4-FFF2-40B4-BE49-F238E27FC236}">
                <a16:creationId xmlns:a16="http://schemas.microsoft.com/office/drawing/2014/main" id="{B1C7376A-BAA4-4A9D-825C-E5B250036F3C}"/>
              </a:ext>
            </a:extLst>
          </p:cNvPr>
          <p:cNvSpPr txBox="1">
            <a:spLocks/>
          </p:cNvSpPr>
          <p:nvPr/>
        </p:nvSpPr>
        <p:spPr>
          <a:xfrm>
            <a:off x="11590592" y="6297781"/>
            <a:ext cx="364679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167DDCD-459C-4B3A-84B2-313E1B088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65BD728A-7C7D-41A4-B51E-6F5AABBC6479}"/>
              </a:ext>
            </a:extLst>
          </p:cNvPr>
          <p:cNvSpPr/>
          <p:nvPr/>
        </p:nvSpPr>
        <p:spPr>
          <a:xfrm>
            <a:off x="-203201" y="3093952"/>
            <a:ext cx="10187709" cy="1067889"/>
          </a:xfrm>
          <a:prstGeom prst="roundRect">
            <a:avLst>
              <a:gd name="adj" fmla="val 14321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4F61B8-822D-49E6-B475-9F10574543AA}"/>
              </a:ext>
            </a:extLst>
          </p:cNvPr>
          <p:cNvSpPr txBox="1"/>
          <p:nvPr/>
        </p:nvSpPr>
        <p:spPr>
          <a:xfrm>
            <a:off x="554725" y="1099714"/>
            <a:ext cx="780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Сохранение единого языкового пространства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2338BFD-6BB9-476B-A27C-7BCE60D528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316" y="1176579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BB7C389-6471-40E5-B3BD-34EB4B8297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25" y="1042239"/>
            <a:ext cx="1098796" cy="10987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9AA817-3D9E-4AF3-8B7B-80C260C7F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6727" y="907100"/>
            <a:ext cx="1406922" cy="140692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6B98-EB84-489E-BEC4-FD952EC0081D}"/>
              </a:ext>
            </a:extLst>
          </p:cNvPr>
          <p:cNvSpPr txBox="1"/>
          <p:nvPr/>
        </p:nvSpPr>
        <p:spPr>
          <a:xfrm>
            <a:off x="554724" y="1612258"/>
            <a:ext cx="7781901" cy="1148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lnSpc>
                <a:spcPct val="90000"/>
              </a:lnSpc>
              <a:defRPr sz="1400">
                <a:latin typeface="Onest Regular" pitchFamily="2" charset="0"/>
              </a:defRPr>
            </a:lvl1pPr>
          </a:lstStyle>
          <a:p>
            <a:r>
              <a:rPr lang="ru-RU" sz="1800" dirty="0"/>
              <a:t>В Российской Федерации проживают представители </a:t>
            </a:r>
            <a:br>
              <a:rPr lang="ru-RU" sz="1800" dirty="0"/>
            </a:br>
            <a:r>
              <a:rPr lang="ru-RU" sz="1800" dirty="0"/>
              <a:t>более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190</a:t>
            </a:r>
            <a:r>
              <a:rPr lang="ru-RU" sz="1800" dirty="0"/>
              <a:t> национальностей,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47</a:t>
            </a:r>
            <a:r>
              <a:rPr lang="ru-RU" sz="1800" dirty="0"/>
              <a:t> из них относятся </a:t>
            </a:r>
            <a:br>
              <a:rPr lang="ru-RU" sz="1800" dirty="0"/>
            </a:br>
            <a:r>
              <a:rPr lang="ru-RU" sz="1800" dirty="0"/>
              <a:t>к коренным малочисленным народам </a:t>
            </a:r>
            <a:br>
              <a:rPr lang="ru-RU" sz="1800" dirty="0"/>
            </a:br>
            <a:r>
              <a:rPr lang="ru-RU" sz="1800" dirty="0"/>
              <a:t>Граждане России говорят на более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270</a:t>
            </a:r>
            <a:r>
              <a:rPr lang="ru-RU" sz="1800" dirty="0"/>
              <a:t> языках и диалектах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923675-C230-47CE-8B18-6E26DFD524C4}"/>
              </a:ext>
            </a:extLst>
          </p:cNvPr>
          <p:cNvSpPr txBox="1"/>
          <p:nvPr/>
        </p:nvSpPr>
        <p:spPr>
          <a:xfrm>
            <a:off x="6096000" y="4124516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CB6342-87A7-47D7-9B25-0708100F8328}"/>
              </a:ext>
            </a:extLst>
          </p:cNvPr>
          <p:cNvSpPr txBox="1"/>
          <p:nvPr/>
        </p:nvSpPr>
        <p:spPr>
          <a:xfrm>
            <a:off x="554724" y="3166231"/>
            <a:ext cx="74716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Onest Regular" pitchFamily="2" charset="0"/>
              </a:rPr>
              <a:t>Указ Президента Российской Федерации от 11 июля 2025 года </a:t>
            </a:r>
            <a:br>
              <a:rPr lang="ru-RU" dirty="0">
                <a:latin typeface="Onest Regular" pitchFamily="2" charset="0"/>
              </a:rPr>
            </a:br>
            <a:r>
              <a:rPr lang="ru-RU" dirty="0">
                <a:latin typeface="Onest Regular" pitchFamily="2" charset="0"/>
              </a:rPr>
              <a:t>№ 474 «Об утверждении Основ государственной языковой политики Российской Федерации»</a:t>
            </a: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1D8EBA62-DED0-4CA5-B5CE-D55DBC1A3DD4}"/>
              </a:ext>
            </a:extLst>
          </p:cNvPr>
          <p:cNvSpPr/>
          <p:nvPr/>
        </p:nvSpPr>
        <p:spPr>
          <a:xfrm>
            <a:off x="489527" y="4371712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539652-5BE1-4C35-A8B8-EF1DB95FD5D5}"/>
              </a:ext>
            </a:extLst>
          </p:cNvPr>
          <p:cNvSpPr txBox="1"/>
          <p:nvPr/>
        </p:nvSpPr>
        <p:spPr>
          <a:xfrm>
            <a:off x="549572" y="4393880"/>
            <a:ext cx="587378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Onest Regular" pitchFamily="2" charset="0"/>
              </a:rPr>
              <a:t>Разработка алфавитов на основе кириллицы для бесписьменных и </a:t>
            </a:r>
            <a:r>
              <a:rPr lang="ru-RU" sz="1400" dirty="0" err="1">
                <a:latin typeface="Onest Regular" pitchFamily="2" charset="0"/>
              </a:rPr>
              <a:t>инографичных</a:t>
            </a:r>
            <a:r>
              <a:rPr lang="ru-RU" sz="1400" dirty="0">
                <a:latin typeface="Onest Regular" pitchFamily="2" charset="0"/>
              </a:rPr>
              <a:t> языков народов России</a:t>
            </a: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993D9271-D638-4D54-B16A-B8E37323FD1D}"/>
              </a:ext>
            </a:extLst>
          </p:cNvPr>
          <p:cNvSpPr/>
          <p:nvPr/>
        </p:nvSpPr>
        <p:spPr>
          <a:xfrm>
            <a:off x="489527" y="5128792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94BB79E-81B8-45FE-A054-665C55F7ACC2}"/>
              </a:ext>
            </a:extLst>
          </p:cNvPr>
          <p:cNvSpPr txBox="1"/>
          <p:nvPr/>
        </p:nvSpPr>
        <p:spPr>
          <a:xfrm>
            <a:off x="549572" y="5150960"/>
            <a:ext cx="63315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Onest Regular" pitchFamily="2" charset="0"/>
              </a:rPr>
              <a:t>Создание «списка нормативных словарей, справочников и грамматик» бесписьменных и </a:t>
            </a:r>
            <a:r>
              <a:rPr lang="ru-RU" sz="1400" dirty="0" err="1">
                <a:latin typeface="Onest Regular" pitchFamily="2" charset="0"/>
              </a:rPr>
              <a:t>инографичных</a:t>
            </a:r>
            <a:r>
              <a:rPr lang="ru-RU" sz="1400" dirty="0">
                <a:latin typeface="Onest Regular" pitchFamily="2" charset="0"/>
              </a:rPr>
              <a:t> языков народов России</a:t>
            </a: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6F4B0809-2784-4682-9D89-E69279F06926}"/>
              </a:ext>
            </a:extLst>
          </p:cNvPr>
          <p:cNvSpPr/>
          <p:nvPr/>
        </p:nvSpPr>
        <p:spPr>
          <a:xfrm>
            <a:off x="489527" y="5860251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C28FF88-3D66-4F45-8D5D-B805A5208385}"/>
              </a:ext>
            </a:extLst>
          </p:cNvPr>
          <p:cNvSpPr txBox="1"/>
          <p:nvPr/>
        </p:nvSpPr>
        <p:spPr>
          <a:xfrm>
            <a:off x="549573" y="5908039"/>
            <a:ext cx="653471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Onest Regular" pitchFamily="2" charset="0"/>
              </a:rPr>
              <a:t>Разработка нового закона о языках народов Российской Федерации, включающий официальный государственный реестр бесписьменных </a:t>
            </a:r>
            <a:br>
              <a:rPr lang="ru-RU" sz="1400" dirty="0">
                <a:latin typeface="Onest Regular" pitchFamily="2" charset="0"/>
              </a:rPr>
            </a:br>
            <a:r>
              <a:rPr lang="ru-RU" sz="1400" dirty="0">
                <a:latin typeface="Onest Regular" pitchFamily="2" charset="0"/>
              </a:rPr>
              <a:t>и </a:t>
            </a:r>
            <a:r>
              <a:rPr lang="ru-RU" sz="1400" dirty="0" err="1">
                <a:latin typeface="Onest Regular" pitchFamily="2" charset="0"/>
              </a:rPr>
              <a:t>инографичных</a:t>
            </a:r>
            <a:r>
              <a:rPr lang="ru-RU" sz="1400" dirty="0">
                <a:latin typeface="Onest Regular" pitchFamily="2" charset="0"/>
              </a:rPr>
              <a:t> языков народов России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08DFD16-6DA3-4C38-BB58-CE3C4A1F29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6625" y="2314022"/>
            <a:ext cx="2906745" cy="4096303"/>
          </a:xfrm>
          <a:prstGeom prst="roundRect">
            <a:avLst>
              <a:gd name="adj" fmla="val 1054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0" name="Номер слайда 3">
            <a:extLst>
              <a:ext uri="{FF2B5EF4-FFF2-40B4-BE49-F238E27FC236}">
                <a16:creationId xmlns:a16="http://schemas.microsoft.com/office/drawing/2014/main" id="{463A1DD8-BC76-447E-98FA-8617E0B6EBFF}"/>
              </a:ext>
            </a:extLst>
          </p:cNvPr>
          <p:cNvSpPr txBox="1">
            <a:spLocks/>
          </p:cNvSpPr>
          <p:nvPr/>
        </p:nvSpPr>
        <p:spPr>
          <a:xfrm>
            <a:off x="11590592" y="6297781"/>
            <a:ext cx="364679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329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CAEA3-03BC-4988-B03A-6A115B91B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E0810274-39D5-4236-9BEE-D7CBB0F016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87" t="9378" r="18662" b="18077"/>
          <a:stretch/>
        </p:blipFill>
        <p:spPr>
          <a:xfrm>
            <a:off x="5128625" y="-9236"/>
            <a:ext cx="7063376" cy="6858000"/>
          </a:xfrm>
          <a:custGeom>
            <a:avLst/>
            <a:gdLst>
              <a:gd name="connsiteX0" fmla="*/ 2858222 w 9394291"/>
              <a:gd name="connsiteY0" fmla="*/ 0 h 9453489"/>
              <a:gd name="connsiteX1" fmla="*/ 9394291 w 9394291"/>
              <a:gd name="connsiteY1" fmla="*/ 0 h 9453489"/>
              <a:gd name="connsiteX2" fmla="*/ 9394291 w 9394291"/>
              <a:gd name="connsiteY2" fmla="*/ 9453489 h 9453489"/>
              <a:gd name="connsiteX3" fmla="*/ 0 w 9394291"/>
              <a:gd name="connsiteY3" fmla="*/ 9453489 h 9453489"/>
              <a:gd name="connsiteX4" fmla="*/ 0 w 9394291"/>
              <a:gd name="connsiteY4" fmla="*/ 5957008 h 9453489"/>
              <a:gd name="connsiteX5" fmla="*/ 1497259 w 9394291"/>
              <a:gd name="connsiteY5" fmla="*/ 1514727 h 9453489"/>
              <a:gd name="connsiteX6" fmla="*/ 2017764 w 9394291"/>
              <a:gd name="connsiteY6" fmla="*/ 600327 h 945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394291" h="9453489">
                <a:moveTo>
                  <a:pt x="2858222" y="0"/>
                </a:moveTo>
                <a:lnTo>
                  <a:pt x="9394291" y="0"/>
                </a:lnTo>
                <a:lnTo>
                  <a:pt x="9394291" y="9453489"/>
                </a:lnTo>
                <a:lnTo>
                  <a:pt x="0" y="9453489"/>
                </a:lnTo>
                <a:lnTo>
                  <a:pt x="0" y="5957008"/>
                </a:lnTo>
                <a:lnTo>
                  <a:pt x="1497259" y="1514727"/>
                </a:lnTo>
                <a:lnTo>
                  <a:pt x="2017764" y="600327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CABE00-6DEC-46AF-BC8E-2AF7777C050D}"/>
              </a:ext>
            </a:extLst>
          </p:cNvPr>
          <p:cNvSpPr txBox="1"/>
          <p:nvPr/>
        </p:nvSpPr>
        <p:spPr>
          <a:xfrm>
            <a:off x="554727" y="1099714"/>
            <a:ext cx="5024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Преподавание родных языков в школах России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D6F385-D691-420A-9493-FD1AFF9DB360}"/>
              </a:ext>
            </a:extLst>
          </p:cNvPr>
          <p:cNvSpPr txBox="1"/>
          <p:nvPr/>
        </p:nvSpPr>
        <p:spPr>
          <a:xfrm>
            <a:off x="568796" y="2072758"/>
            <a:ext cx="5430510" cy="774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500" dirty="0">
                <a:latin typeface="Onest Regular" pitchFamily="2" charset="0"/>
              </a:rPr>
              <a:t>2024/25 учебный год:</a:t>
            </a:r>
            <a:br>
              <a:rPr lang="ru-RU" sz="1500" dirty="0">
                <a:latin typeface="Onest Regular" pitchFamily="2" charset="0"/>
              </a:rPr>
            </a:br>
            <a:r>
              <a:rPr lang="ru-RU" sz="1500" dirty="0">
                <a:latin typeface="Onest Regular" pitchFamily="2" charset="0"/>
              </a:rPr>
              <a:t>в </a:t>
            </a:r>
            <a:r>
              <a:rPr lang="ru-RU" sz="1700" b="1" dirty="0">
                <a:solidFill>
                  <a:srgbClr val="00339E"/>
                </a:solidFill>
                <a:latin typeface="Onest Black" pitchFamily="2" charset="0"/>
              </a:rPr>
              <a:t>64</a:t>
            </a:r>
            <a:r>
              <a:rPr lang="ru-RU" sz="1500" dirty="0">
                <a:latin typeface="Onest Regular" pitchFamily="2" charset="0"/>
              </a:rPr>
              <a:t> субъектах РФ реализуются ФОП </a:t>
            </a:r>
            <a:br>
              <a:rPr lang="ru-RU" sz="1500" dirty="0">
                <a:latin typeface="Onest Regular" pitchFamily="2" charset="0"/>
              </a:rPr>
            </a:br>
            <a:r>
              <a:rPr lang="ru-RU" sz="1500" dirty="0">
                <a:latin typeface="Onest Regular" pitchFamily="2" charset="0"/>
              </a:rPr>
              <a:t>по </a:t>
            </a:r>
            <a:r>
              <a:rPr lang="ru-RU" sz="1700" b="1" dirty="0">
                <a:solidFill>
                  <a:srgbClr val="00339E"/>
                </a:solidFill>
                <a:latin typeface="Onest Black" pitchFamily="2" charset="0"/>
              </a:rPr>
              <a:t>75</a:t>
            </a:r>
            <a:r>
              <a:rPr lang="ru-RU" sz="1500" dirty="0">
                <a:latin typeface="Onest Regular" pitchFamily="2" charset="0"/>
              </a:rPr>
              <a:t> родным языкам в рамках НОО, ООО, СОО</a:t>
            </a:r>
          </a:p>
        </p:txBody>
      </p: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3780DFD6-DFD4-43F5-936F-CC6D1B8B3926}"/>
              </a:ext>
            </a:extLst>
          </p:cNvPr>
          <p:cNvGrpSpPr/>
          <p:nvPr/>
        </p:nvGrpSpPr>
        <p:grpSpPr>
          <a:xfrm>
            <a:off x="568796" y="3178123"/>
            <a:ext cx="4162898" cy="1119390"/>
            <a:chOff x="6376321" y="3143875"/>
            <a:chExt cx="4162898" cy="111939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FDDA3C0-BBB3-4CC2-AE75-9BA4DFDA3DBF}"/>
                </a:ext>
              </a:extLst>
            </p:cNvPr>
            <p:cNvSpPr txBox="1"/>
            <p:nvPr/>
          </p:nvSpPr>
          <p:spPr>
            <a:xfrm>
              <a:off x="6376321" y="3488566"/>
              <a:ext cx="4162898" cy="7746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500" dirty="0">
                  <a:latin typeface="Onest Regular" pitchFamily="2" charset="0"/>
                </a:rPr>
                <a:t>Языки народов России изучаются </a:t>
              </a:r>
            </a:p>
            <a:p>
              <a:pPr>
                <a:lnSpc>
                  <a:spcPct val="90000"/>
                </a:lnSpc>
              </a:pPr>
              <a:r>
                <a:rPr lang="ru-RU" sz="1500" dirty="0">
                  <a:latin typeface="Onest Regular" pitchFamily="2" charset="0"/>
                </a:rPr>
                <a:t>в </a:t>
              </a:r>
              <a:r>
                <a:rPr lang="ru-RU" sz="1700" b="1" dirty="0">
                  <a:solidFill>
                    <a:srgbClr val="00339E"/>
                  </a:solidFill>
                  <a:latin typeface="Onest Black" pitchFamily="2" charset="0"/>
                </a:rPr>
                <a:t>25 045</a:t>
              </a:r>
              <a:r>
                <a:rPr lang="ru-RU" sz="1700" dirty="0">
                  <a:latin typeface="Onest Regular" pitchFamily="2" charset="0"/>
                </a:rPr>
                <a:t> </a:t>
              </a:r>
              <a:r>
                <a:rPr lang="ru-RU" sz="1500" dirty="0">
                  <a:latin typeface="Onest Regular" pitchFamily="2" charset="0"/>
                </a:rPr>
                <a:t>образовательных организациях (</a:t>
              </a:r>
              <a:r>
                <a:rPr lang="ru-RU" sz="1700" b="1" dirty="0">
                  <a:solidFill>
                    <a:srgbClr val="00339E"/>
                  </a:solidFill>
                  <a:latin typeface="Onest Black" pitchFamily="2" charset="0"/>
                </a:rPr>
                <a:t>25%</a:t>
              </a:r>
              <a:r>
                <a:rPr lang="ru-RU" sz="1700" dirty="0">
                  <a:latin typeface="Onest Regular" pitchFamily="2" charset="0"/>
                </a:rPr>
                <a:t> </a:t>
              </a:r>
              <a:r>
                <a:rPr lang="ru-RU" sz="1500" dirty="0">
                  <a:latin typeface="Onest Regular" pitchFamily="2" charset="0"/>
                </a:rPr>
                <a:t>от общего количества в стране)</a:t>
              </a:r>
            </a:p>
          </p:txBody>
        </p:sp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99AFBEA1-932F-4189-B86D-189884AAE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85601" y="3143875"/>
              <a:ext cx="356626" cy="356626"/>
            </a:xfrm>
            <a:prstGeom prst="rect">
              <a:avLst/>
            </a:prstGeom>
          </p:spPr>
        </p:pic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12114E39-D404-4890-9CE6-C4143CDE8FF6}"/>
              </a:ext>
            </a:extLst>
          </p:cNvPr>
          <p:cNvGrpSpPr/>
          <p:nvPr/>
        </p:nvGrpSpPr>
        <p:grpSpPr>
          <a:xfrm>
            <a:off x="271603" y="4600478"/>
            <a:ext cx="4460089" cy="2311666"/>
            <a:chOff x="6387628" y="4783357"/>
            <a:chExt cx="4178663" cy="231166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39151DD-364E-4DE5-8073-4AE38920353F}"/>
                </a:ext>
              </a:extLst>
            </p:cNvPr>
            <p:cNvSpPr txBox="1"/>
            <p:nvPr/>
          </p:nvSpPr>
          <p:spPr>
            <a:xfrm>
              <a:off x="6387628" y="5129677"/>
              <a:ext cx="4178663" cy="19653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ru-RU" sz="1500" dirty="0">
                  <a:latin typeface="Onest Regular" pitchFamily="2" charset="0"/>
                </a:rPr>
                <a:t>Приказы Министерства просвещения Российской Федерации </a:t>
              </a:r>
            </a:p>
            <a:p>
              <a:pPr>
                <a:lnSpc>
                  <a:spcPct val="90000"/>
                </a:lnSpc>
              </a:pPr>
              <a:r>
                <a:rPr lang="ru-RU" sz="1500" dirty="0">
                  <a:solidFill>
                    <a:srgbClr val="00339E"/>
                  </a:solidFill>
                  <a:latin typeface="Onest Regular" pitchFamily="2" charset="0"/>
                </a:rPr>
                <a:t>№ 704 </a:t>
              </a:r>
              <a:r>
                <a:rPr lang="ru-RU" sz="1500" dirty="0">
                  <a:latin typeface="Onest Regular" pitchFamily="2" charset="0"/>
                </a:rPr>
                <a:t>от 9 октября 2024 года и </a:t>
              </a:r>
            </a:p>
            <a:p>
              <a:pPr>
                <a:lnSpc>
                  <a:spcPct val="90000"/>
                </a:lnSpc>
              </a:pPr>
              <a:r>
                <a:rPr lang="ru-RU" sz="1500" dirty="0">
                  <a:solidFill>
                    <a:srgbClr val="00339E"/>
                  </a:solidFill>
                  <a:latin typeface="Onest Regular" pitchFamily="2" charset="0"/>
                </a:rPr>
                <a:t>№ 467 </a:t>
              </a:r>
              <a:r>
                <a:rPr lang="ru-RU" sz="1500" dirty="0">
                  <a:latin typeface="Onest Regular" pitchFamily="2" charset="0"/>
                </a:rPr>
                <a:t>от 18 июня 2025 года предусматривают </a:t>
              </a:r>
              <a:r>
                <a:rPr lang="ru-RU" sz="1500" dirty="0">
                  <a:solidFill>
                    <a:srgbClr val="00339E"/>
                  </a:solidFill>
                  <a:latin typeface="Onest Regular" pitchFamily="2" charset="0"/>
                </a:rPr>
                <a:t>изменения в ФОП и ФГОС НОО и ООО</a:t>
              </a:r>
              <a:r>
                <a:rPr lang="ru-RU" sz="1500" dirty="0">
                  <a:latin typeface="Onest Regular" pitchFamily="2" charset="0"/>
                </a:rPr>
                <a:t>. </a:t>
              </a:r>
            </a:p>
            <a:p>
              <a:pPr>
                <a:lnSpc>
                  <a:spcPct val="90000"/>
                </a:lnSpc>
              </a:pPr>
              <a:r>
                <a:rPr lang="ru-RU" sz="1500" dirty="0">
                  <a:latin typeface="Onest Regular" pitchFamily="2" charset="0"/>
                </a:rPr>
                <a:t>В школах по всей стране </a:t>
              </a:r>
              <a:r>
                <a:rPr lang="ru-RU" sz="1500" dirty="0">
                  <a:solidFill>
                    <a:srgbClr val="00339E"/>
                  </a:solidFill>
                  <a:latin typeface="Onest Regular" pitchFamily="2" charset="0"/>
                </a:rPr>
                <a:t>сохраняется </a:t>
              </a:r>
              <a:r>
                <a:rPr lang="ru-RU" sz="1500" dirty="0">
                  <a:latin typeface="Onest Regular" pitchFamily="2" charset="0"/>
                </a:rPr>
                <a:t>изучение родных языков (языков народов Российской Федерации)</a:t>
              </a:r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F8E603BA-418D-4FCE-96E4-680F81F66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84119" y="4783357"/>
              <a:ext cx="356400" cy="356400"/>
            </a:xfrm>
            <a:prstGeom prst="rect">
              <a:avLst/>
            </a:prstGeom>
          </p:spPr>
        </p:pic>
      </p:grp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61C1ED09-FE42-4458-9C73-0312C6031541}"/>
              </a:ext>
            </a:extLst>
          </p:cNvPr>
          <p:cNvGrpSpPr/>
          <p:nvPr/>
        </p:nvGrpSpPr>
        <p:grpSpPr>
          <a:xfrm>
            <a:off x="10375447" y="9236"/>
            <a:ext cx="1836189" cy="695012"/>
            <a:chOff x="657629" y="-270264"/>
            <a:chExt cx="3717024" cy="1406922"/>
          </a:xfrm>
        </p:grpSpPr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FF946AF7-53DF-4FA6-B257-F4225B878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091320" y="-785"/>
              <a:ext cx="876411" cy="883206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39CBC00B-B530-4B74-996E-617FD964E70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57629" y="-135125"/>
              <a:ext cx="1098796" cy="1098796"/>
            </a:xfrm>
            <a:prstGeom prst="rect">
              <a:avLst/>
            </a:prstGeom>
          </p:spPr>
        </p:pic>
        <p:pic>
          <p:nvPicPr>
            <p:cNvPr id="30" name="Рисунок 29">
              <a:extLst>
                <a:ext uri="{FF2B5EF4-FFF2-40B4-BE49-F238E27FC236}">
                  <a16:creationId xmlns:a16="http://schemas.microsoft.com/office/drawing/2014/main" id="{73DF02FD-AFCE-433F-B0FB-A9BBC565D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67731" y="-270264"/>
              <a:ext cx="1406922" cy="1406922"/>
            </a:xfrm>
            <a:prstGeom prst="rect">
              <a:avLst/>
            </a:prstGeom>
          </p:spPr>
        </p:pic>
      </p:grp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2901701-8A56-4094-ACE4-1B2CF5F32E6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8146">
            <a:off x="5163773" y="-2446539"/>
            <a:ext cx="4128526" cy="9991453"/>
          </a:xfrm>
          <a:prstGeom prst="rect">
            <a:avLst/>
          </a:prstGeom>
        </p:spPr>
      </p:pic>
      <p:sp>
        <p:nvSpPr>
          <p:cNvPr id="38" name="Прямоугольник: скругленные углы 37">
            <a:extLst>
              <a:ext uri="{FF2B5EF4-FFF2-40B4-BE49-F238E27FC236}">
                <a16:creationId xmlns:a16="http://schemas.microsoft.com/office/drawing/2014/main" id="{0B78AEA8-2FC4-4F29-8B7A-2E9C083992DC}"/>
              </a:ext>
            </a:extLst>
          </p:cNvPr>
          <p:cNvSpPr/>
          <p:nvPr/>
        </p:nvSpPr>
        <p:spPr>
          <a:xfrm>
            <a:off x="6047829" y="4767565"/>
            <a:ext cx="5623098" cy="1370366"/>
          </a:xfrm>
          <a:prstGeom prst="roundRect">
            <a:avLst>
              <a:gd name="adj" fmla="val 6324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D5D86F-D52C-41B2-A40A-E6028EBEA94C}"/>
              </a:ext>
            </a:extLst>
          </p:cNvPr>
          <p:cNvSpPr txBox="1"/>
          <p:nvPr/>
        </p:nvSpPr>
        <p:spPr>
          <a:xfrm>
            <a:off x="6240625" y="4829026"/>
            <a:ext cx="5276000" cy="127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1700" b="1" dirty="0">
                <a:solidFill>
                  <a:srgbClr val="00339E"/>
                </a:solidFill>
                <a:effectLst/>
                <a:latin typeface="Onest Black" pitchFamily="2" charset="0"/>
              </a:rPr>
              <a:t>“</a:t>
            </a:r>
            <a:r>
              <a:rPr lang="ru-RU" sz="1700" dirty="0">
                <a:solidFill>
                  <a:srgbClr val="00339E"/>
                </a:solidFill>
                <a:latin typeface="Onest Regular" pitchFamily="2" charset="0"/>
              </a:rPr>
              <a:t>Родные языки – это важная часть культурного наследия, и их изучение должно быть доступно. Мы подчёркиваем необходимость сохранения </a:t>
            </a:r>
            <a:br>
              <a:rPr lang="ru-RU" sz="1700" dirty="0">
                <a:solidFill>
                  <a:srgbClr val="00339E"/>
                </a:solidFill>
                <a:latin typeface="Onest Regular" pitchFamily="2" charset="0"/>
              </a:rPr>
            </a:br>
            <a:r>
              <a:rPr lang="ru-RU" sz="1700" dirty="0">
                <a:solidFill>
                  <a:srgbClr val="00339E"/>
                </a:solidFill>
                <a:latin typeface="Onest Regular" pitchFamily="2" charset="0"/>
              </a:rPr>
              <a:t>и поддержки языкового многообразия в рамках образовательного процесса</a:t>
            </a:r>
            <a:r>
              <a:rPr lang="ru-RU" sz="1700" b="1" dirty="0">
                <a:solidFill>
                  <a:srgbClr val="00339E"/>
                </a:solidFill>
                <a:effectLst/>
                <a:latin typeface="Onest Black" pitchFamily="2" charset="0"/>
              </a:rPr>
              <a:t>”</a:t>
            </a:r>
            <a:endParaRPr lang="ru-RU" sz="17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FC8A1EE-8085-41B4-9234-EE7F8B6B28D5}"/>
              </a:ext>
            </a:extLst>
          </p:cNvPr>
          <p:cNvSpPr txBox="1"/>
          <p:nvPr/>
        </p:nvSpPr>
        <p:spPr>
          <a:xfrm>
            <a:off x="8820730" y="6177811"/>
            <a:ext cx="2829567" cy="55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100" b="1" dirty="0">
                <a:solidFill>
                  <a:schemeClr val="bg1"/>
                </a:solidFill>
                <a:effectLst/>
                <a:latin typeface="Onest Bold" pitchFamily="2" charset="0"/>
              </a:rPr>
              <a:t>Сергей Кравцов, </a:t>
            </a:r>
            <a:br>
              <a:rPr lang="ru-RU" sz="1100" b="1" dirty="0">
                <a:solidFill>
                  <a:schemeClr val="bg1"/>
                </a:solidFill>
                <a:effectLst/>
                <a:latin typeface="Onest Bold" pitchFamily="2" charset="0"/>
              </a:rPr>
            </a:br>
            <a:r>
              <a:rPr lang="ru-RU" sz="1100" b="1" dirty="0">
                <a:solidFill>
                  <a:schemeClr val="bg1"/>
                </a:solidFill>
                <a:effectLst/>
                <a:latin typeface="Onest Bold" pitchFamily="2" charset="0"/>
              </a:rPr>
              <a:t>Министр просвещения РФ, </a:t>
            </a:r>
          </a:p>
          <a:p>
            <a:pPr algn="r">
              <a:lnSpc>
                <a:spcPct val="90000"/>
              </a:lnSpc>
            </a:pPr>
            <a:r>
              <a:rPr lang="ru-RU" sz="1100" b="1" dirty="0">
                <a:solidFill>
                  <a:schemeClr val="bg1"/>
                </a:solidFill>
                <a:latin typeface="Onest Bold" pitchFamily="2" charset="0"/>
              </a:rPr>
              <a:t>04 августа 2025 г.</a:t>
            </a:r>
          </a:p>
        </p:txBody>
      </p:sp>
    </p:spTree>
    <p:extLst>
      <p:ext uri="{BB962C8B-B14F-4D97-AF65-F5344CB8AC3E}">
        <p14:creationId xmlns:p14="http://schemas.microsoft.com/office/powerpoint/2010/main" val="3084287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CAEA3-03BC-4988-B03A-6A115B91B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39" name="Прямоугольник: скругленные углы 38">
            <a:extLst>
              <a:ext uri="{FF2B5EF4-FFF2-40B4-BE49-F238E27FC236}">
                <a16:creationId xmlns:a16="http://schemas.microsoft.com/office/drawing/2014/main" id="{22B52E1E-E19A-400E-B978-F5DFA3F6094F}"/>
              </a:ext>
            </a:extLst>
          </p:cNvPr>
          <p:cNvSpPr/>
          <p:nvPr/>
        </p:nvSpPr>
        <p:spPr>
          <a:xfrm>
            <a:off x="7976678" y="3358431"/>
            <a:ext cx="4288410" cy="1200410"/>
          </a:xfrm>
          <a:prstGeom prst="roundRect">
            <a:avLst>
              <a:gd name="adj" fmla="val 12187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CF3183-B856-4811-A4CB-97132AB7B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316" y="1176579"/>
            <a:ext cx="876411" cy="8832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0DF4AF-600F-4DA9-BAE4-DAA451ED6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25" y="1042239"/>
            <a:ext cx="1098796" cy="1098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52219A-5A5E-4EB5-B224-BD130FF0F0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6727" y="907100"/>
            <a:ext cx="1406922" cy="1406922"/>
          </a:xfrm>
          <a:prstGeom prst="rect">
            <a:avLst/>
          </a:prstGeom>
        </p:spPr>
      </p:pic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0B9ED888-BF1C-4A5E-9597-6E7FDD0DA73E}"/>
              </a:ext>
            </a:extLst>
          </p:cNvPr>
          <p:cNvGrpSpPr/>
          <p:nvPr/>
        </p:nvGrpSpPr>
        <p:grpSpPr>
          <a:xfrm>
            <a:off x="608299" y="2508521"/>
            <a:ext cx="7393431" cy="646331"/>
            <a:chOff x="608299" y="1966350"/>
            <a:chExt cx="7393431" cy="64633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320FB9B-5E06-4FAF-8C71-09C5EC9DE3A8}"/>
                </a:ext>
              </a:extLst>
            </p:cNvPr>
            <p:cNvSpPr txBox="1"/>
            <p:nvPr/>
          </p:nvSpPr>
          <p:spPr>
            <a:xfrm>
              <a:off x="1077387" y="1966350"/>
              <a:ext cx="692434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Onest Regular" pitchFamily="2" charset="0"/>
                </a:rPr>
                <a:t>«Родной язык (язык народа Российской Федерации) и (или) государственный язык республики Российской Федерации»</a:t>
              </a: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25E7E4B1-8B6D-426E-8EF2-4385F82B0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299" y="2091515"/>
              <a:ext cx="396000" cy="396000"/>
            </a:xfrm>
            <a:prstGeom prst="rect">
              <a:avLst/>
            </a:prstGeom>
          </p:spPr>
        </p:pic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D381428C-15A3-41A4-847B-06741959C2CC}"/>
              </a:ext>
            </a:extLst>
          </p:cNvPr>
          <p:cNvGrpSpPr/>
          <p:nvPr/>
        </p:nvGrpSpPr>
        <p:grpSpPr>
          <a:xfrm>
            <a:off x="608299" y="3310110"/>
            <a:ext cx="5487701" cy="646331"/>
            <a:chOff x="608299" y="2623847"/>
            <a:chExt cx="5487701" cy="646331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68E51C2-7ED9-4DD5-BC62-27729AE5E7C4}"/>
                </a:ext>
              </a:extLst>
            </p:cNvPr>
            <p:cNvSpPr txBox="1"/>
            <p:nvPr/>
          </p:nvSpPr>
          <p:spPr>
            <a:xfrm>
              <a:off x="1077387" y="2623847"/>
              <a:ext cx="5018613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Onest Regular" pitchFamily="2" charset="0"/>
                </a:rPr>
                <a:t>«Литературное чтение на родном языке (языке народа Российской Федерации)»</a:t>
              </a:r>
            </a:p>
          </p:txBody>
        </p: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139AB39E-6455-4563-8975-E8C213E50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299" y="2749012"/>
              <a:ext cx="396000" cy="396000"/>
            </a:xfrm>
            <a:prstGeom prst="rect">
              <a:avLst/>
            </a:prstGeom>
          </p:spPr>
        </p:pic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4B517353-0077-4ABA-86FA-7BBC6C506620}"/>
              </a:ext>
            </a:extLst>
          </p:cNvPr>
          <p:cNvGrpSpPr/>
          <p:nvPr/>
        </p:nvGrpSpPr>
        <p:grpSpPr>
          <a:xfrm>
            <a:off x="608299" y="4111698"/>
            <a:ext cx="6982475" cy="646331"/>
            <a:chOff x="608299" y="3345690"/>
            <a:chExt cx="6982475" cy="646331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CA70F11-011A-47CE-B721-011074979055}"/>
                </a:ext>
              </a:extLst>
            </p:cNvPr>
            <p:cNvSpPr txBox="1"/>
            <p:nvPr/>
          </p:nvSpPr>
          <p:spPr>
            <a:xfrm>
              <a:off x="1077388" y="3345690"/>
              <a:ext cx="651338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Onest Regular" pitchFamily="2" charset="0"/>
                </a:rPr>
                <a:t>«Родная литература (литература на языке народа Российской Федерации)»</a:t>
              </a:r>
            </a:p>
          </p:txBody>
        </p:sp>
        <p:pic>
          <p:nvPicPr>
            <p:cNvPr id="28" name="Рисунок 27">
              <a:extLst>
                <a:ext uri="{FF2B5EF4-FFF2-40B4-BE49-F238E27FC236}">
                  <a16:creationId xmlns:a16="http://schemas.microsoft.com/office/drawing/2014/main" id="{BAA897EA-4223-42DC-A8DB-C84917C3F0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8299" y="3470855"/>
              <a:ext cx="396000" cy="396000"/>
            </a:xfrm>
            <a:prstGeom prst="rect">
              <a:avLst/>
            </a:prstGeom>
          </p:spPr>
        </p:pic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6A3D9413-D91A-4C96-8535-BA71508F18B1}"/>
              </a:ext>
            </a:extLst>
          </p:cNvPr>
          <p:cNvSpPr txBox="1"/>
          <p:nvPr/>
        </p:nvSpPr>
        <p:spPr>
          <a:xfrm>
            <a:off x="554726" y="5125289"/>
            <a:ext cx="7135589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Onest Regular" pitchFamily="2" charset="0"/>
              </a:rPr>
              <a:t>В ФООП включены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340</a:t>
            </a:r>
            <a:r>
              <a:rPr lang="ru-RU" dirty="0">
                <a:latin typeface="Onest Regular" pitchFamily="2" charset="0"/>
              </a:rPr>
              <a:t> </a:t>
            </a:r>
            <a:r>
              <a:rPr lang="ru-RU" dirty="0" err="1">
                <a:latin typeface="Onest Regular" pitchFamily="2" charset="0"/>
              </a:rPr>
              <a:t>ФРП</a:t>
            </a:r>
            <a:r>
              <a:rPr lang="ru-RU" dirty="0">
                <a:latin typeface="Onest Regular" pitchFamily="2" charset="0"/>
              </a:rPr>
              <a:t> по учебным предметам </a:t>
            </a:r>
            <a:br>
              <a:rPr lang="ru-RU" dirty="0">
                <a:latin typeface="Onest Regular" pitchFamily="2" charset="0"/>
              </a:rPr>
            </a:br>
            <a:r>
              <a:rPr lang="ru-RU" dirty="0">
                <a:latin typeface="Onest Regular" pitchFamily="2" charset="0"/>
              </a:rPr>
              <a:t>«Родной язык», «Государственный язык республики Российской Федерации», «Литературное чтение </a:t>
            </a:r>
            <a:br>
              <a:rPr lang="ru-RU" dirty="0">
                <a:latin typeface="Onest Regular" pitchFamily="2" charset="0"/>
              </a:rPr>
            </a:br>
            <a:r>
              <a:rPr lang="ru-RU" dirty="0">
                <a:latin typeface="Onest Regular" pitchFamily="2" charset="0"/>
              </a:rPr>
              <a:t>на родном языке», «Родная литература» по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59</a:t>
            </a:r>
            <a:r>
              <a:rPr lang="ru-RU" dirty="0">
                <a:latin typeface="Onest Regular" pitchFamily="2" charset="0"/>
              </a:rPr>
              <a:t> языкам</a:t>
            </a:r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E28B611F-DCBB-404D-BAC4-206154FDED3E}"/>
              </a:ext>
            </a:extLst>
          </p:cNvPr>
          <p:cNvSpPr/>
          <p:nvPr/>
        </p:nvSpPr>
        <p:spPr>
          <a:xfrm>
            <a:off x="7976678" y="4643421"/>
            <a:ext cx="4288410" cy="1669064"/>
          </a:xfrm>
          <a:prstGeom prst="roundRect">
            <a:avLst>
              <a:gd name="adj" fmla="val 9972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9B7523-3C47-46AB-BFC6-43AD9D8DD68E}"/>
              </a:ext>
            </a:extLst>
          </p:cNvPr>
          <p:cNvSpPr txBox="1"/>
          <p:nvPr/>
        </p:nvSpPr>
        <p:spPr>
          <a:xfrm>
            <a:off x="8189984" y="3411916"/>
            <a:ext cx="3684690" cy="1121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2–4 и 5–9 классы: 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Onest Regular" pitchFamily="2" charset="0"/>
              </a:rPr>
              <a:t>количество часов, выделенных на изучение родного языка </a:t>
            </a:r>
            <a:br>
              <a:rPr lang="ru-RU" dirty="0">
                <a:latin typeface="Onest Regular" pitchFamily="2" charset="0"/>
              </a:rPr>
            </a:br>
            <a:r>
              <a:rPr lang="ru-RU" dirty="0">
                <a:latin typeface="Onest Regular" pitchFamily="2" charset="0"/>
              </a:rPr>
              <a:t>и литературы,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не сокращается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90B2534-9D81-4C1E-A8D5-672563526D6E}"/>
              </a:ext>
            </a:extLst>
          </p:cNvPr>
          <p:cNvSpPr txBox="1"/>
          <p:nvPr/>
        </p:nvSpPr>
        <p:spPr>
          <a:xfrm>
            <a:off x="8189984" y="4710275"/>
            <a:ext cx="4196784" cy="1535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1 класс:</a:t>
            </a:r>
          </a:p>
          <a:p>
            <a:pPr>
              <a:lnSpc>
                <a:spcPct val="90000"/>
              </a:lnSpc>
            </a:pPr>
            <a:r>
              <a:rPr lang="ru-RU" dirty="0">
                <a:latin typeface="Onest Regular" pitchFamily="2" charset="0"/>
              </a:rPr>
              <a:t>изменяется форма проведения занятий для практики родного языка – </a:t>
            </a: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1 час переводится </a:t>
            </a:r>
            <a:br>
              <a:rPr lang="ru-RU" dirty="0">
                <a:latin typeface="Onest Regular" pitchFamily="2" charset="0"/>
              </a:rPr>
            </a:br>
            <a:r>
              <a:rPr lang="ru-RU" dirty="0">
                <a:latin typeface="Onest Regular" pitchFamily="2" charset="0"/>
              </a:rPr>
              <a:t>во внеурочную форму </a:t>
            </a:r>
          </a:p>
          <a:p>
            <a:pPr>
              <a:lnSpc>
                <a:spcPct val="90000"/>
              </a:lnSpc>
            </a:pPr>
            <a:r>
              <a:rPr lang="ru-RU" sz="1200" i="1" dirty="0">
                <a:latin typeface="Onest Regular" pitchFamily="2" charset="0"/>
              </a:rPr>
              <a:t>(по требованию Роспотребнадзора)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6E188A-41E2-46F1-A850-8535DD9C54F5}"/>
              </a:ext>
            </a:extLst>
          </p:cNvPr>
          <p:cNvSpPr txBox="1"/>
          <p:nvPr/>
        </p:nvSpPr>
        <p:spPr>
          <a:xfrm>
            <a:off x="567252" y="1972320"/>
            <a:ext cx="68141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Уточнены наименования учебных предметов:</a:t>
            </a:r>
          </a:p>
        </p:txBody>
      </p:sp>
      <p:sp>
        <p:nvSpPr>
          <p:cNvPr id="45" name="Номер слайда 3">
            <a:extLst>
              <a:ext uri="{FF2B5EF4-FFF2-40B4-BE49-F238E27FC236}">
                <a16:creationId xmlns:a16="http://schemas.microsoft.com/office/drawing/2014/main" id="{FD35CC8F-3443-4568-90E2-826844D29FBE}"/>
              </a:ext>
            </a:extLst>
          </p:cNvPr>
          <p:cNvSpPr txBox="1">
            <a:spLocks/>
          </p:cNvSpPr>
          <p:nvPr/>
        </p:nvSpPr>
        <p:spPr>
          <a:xfrm>
            <a:off x="11590592" y="6297781"/>
            <a:ext cx="364679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A971566-8139-4812-B565-E60BFF854A85}"/>
              </a:ext>
            </a:extLst>
          </p:cNvPr>
          <p:cNvSpPr txBox="1"/>
          <p:nvPr/>
        </p:nvSpPr>
        <p:spPr>
          <a:xfrm>
            <a:off x="554727" y="1099714"/>
            <a:ext cx="50240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Преподавание родных языков в школах России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4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CAEA3-03BC-4988-B03A-6A115B91B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id="{FAA04C65-99B1-4D99-97FA-254389E4E792}"/>
              </a:ext>
            </a:extLst>
          </p:cNvPr>
          <p:cNvSpPr/>
          <p:nvPr/>
        </p:nvSpPr>
        <p:spPr>
          <a:xfrm>
            <a:off x="-129309" y="2249105"/>
            <a:ext cx="8962160" cy="651116"/>
          </a:xfrm>
          <a:prstGeom prst="roundRect">
            <a:avLst>
              <a:gd name="adj" fmla="val 18659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: скругленные углы 55">
            <a:extLst>
              <a:ext uri="{FF2B5EF4-FFF2-40B4-BE49-F238E27FC236}">
                <a16:creationId xmlns:a16="http://schemas.microsoft.com/office/drawing/2014/main" id="{1D87F0D8-B4D6-4615-8B56-6E891A97E3D9}"/>
              </a:ext>
            </a:extLst>
          </p:cNvPr>
          <p:cNvSpPr/>
          <p:nvPr/>
        </p:nvSpPr>
        <p:spPr>
          <a:xfrm>
            <a:off x="-129310" y="4187283"/>
            <a:ext cx="4920225" cy="570843"/>
          </a:xfrm>
          <a:prstGeom prst="roundRect">
            <a:avLst>
              <a:gd name="adj" fmla="val 18659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99E7E83B-8E8B-4455-860B-F75C14286C65}"/>
              </a:ext>
            </a:extLst>
          </p:cNvPr>
          <p:cNvSpPr/>
          <p:nvPr/>
        </p:nvSpPr>
        <p:spPr>
          <a:xfrm>
            <a:off x="489527" y="3073985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16693B2C-4EA4-478C-AE65-11CD7F53F5AB}"/>
              </a:ext>
            </a:extLst>
          </p:cNvPr>
          <p:cNvSpPr/>
          <p:nvPr/>
        </p:nvSpPr>
        <p:spPr>
          <a:xfrm>
            <a:off x="5496724" y="3073985"/>
            <a:ext cx="350981" cy="350981"/>
          </a:xfrm>
          <a:prstGeom prst="ellipse">
            <a:avLst/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CABE00-6DEC-46AF-BC8E-2AF7777C050D}"/>
              </a:ext>
            </a:extLst>
          </p:cNvPr>
          <p:cNvSpPr txBox="1"/>
          <p:nvPr/>
        </p:nvSpPr>
        <p:spPr>
          <a:xfrm>
            <a:off x="554726" y="1099714"/>
            <a:ext cx="5365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Создание учебников по родным языкам и родным литературам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CF3183-B856-4811-A4CB-97132AB7B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316" y="1176579"/>
            <a:ext cx="876411" cy="88320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0DF4AF-600F-4DA9-BAE4-DAA451ED6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25" y="1042239"/>
            <a:ext cx="1098796" cy="109879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F52219A-5A5E-4EB5-B224-BD130FF0F0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6727" y="907100"/>
            <a:ext cx="1406922" cy="1406922"/>
          </a:xfrm>
          <a:prstGeom prst="rect">
            <a:avLst/>
          </a:prstGeom>
        </p:spPr>
      </p:pic>
      <p:sp>
        <p:nvSpPr>
          <p:cNvPr id="45" name="Номер слайда 3">
            <a:extLst>
              <a:ext uri="{FF2B5EF4-FFF2-40B4-BE49-F238E27FC236}">
                <a16:creationId xmlns:a16="http://schemas.microsoft.com/office/drawing/2014/main" id="{FD35CC8F-3443-4568-90E2-826844D29FBE}"/>
              </a:ext>
            </a:extLst>
          </p:cNvPr>
          <p:cNvSpPr txBox="1">
            <a:spLocks/>
          </p:cNvSpPr>
          <p:nvPr/>
        </p:nvSpPr>
        <p:spPr>
          <a:xfrm>
            <a:off x="11590592" y="6297781"/>
            <a:ext cx="364679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62A255-126B-44B9-A78A-2E8D97C10E1D}"/>
              </a:ext>
            </a:extLst>
          </p:cNvPr>
          <p:cNvSpPr txBox="1"/>
          <p:nvPr/>
        </p:nvSpPr>
        <p:spPr>
          <a:xfrm>
            <a:off x="554725" y="2288810"/>
            <a:ext cx="8880695" cy="594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Федеральный институт родных языков народов Российской Федерации </a:t>
            </a:r>
            <a:r>
              <a:rPr lang="ru-RU" dirty="0">
                <a:latin typeface="Onest Regular" pitchFamily="2" charset="0"/>
              </a:rPr>
              <a:t>проводит системную работу по созданию учебников на родных языках:</a:t>
            </a:r>
            <a:endParaRPr lang="ru-RU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E704F26-BDBF-475F-A8C9-6D139932E3AF}"/>
              </a:ext>
            </a:extLst>
          </p:cNvPr>
          <p:cNvSpPr txBox="1"/>
          <p:nvPr/>
        </p:nvSpPr>
        <p:spPr>
          <a:xfrm>
            <a:off x="554726" y="3103184"/>
            <a:ext cx="479312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Учебные пособия по родному эвенскому, </a:t>
            </a:r>
            <a:r>
              <a:rPr lang="ru-RU" sz="1400" dirty="0" err="1">
                <a:latin typeface="Onest Regular" pitchFamily="2" charset="0"/>
              </a:rPr>
              <a:t>телеутскому</a:t>
            </a:r>
            <a:r>
              <a:rPr lang="ru-RU" sz="1400" dirty="0">
                <a:latin typeface="Onest Regular" pitchFamily="2" charset="0"/>
              </a:rPr>
              <a:t>, эвенкийскому, мокшанскому, калмыцкому, балкарскому, вепсскому языкам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9E30A30-4984-4549-9E4F-E1754F284103}"/>
              </a:ext>
            </a:extLst>
          </p:cNvPr>
          <p:cNvSpPr txBox="1"/>
          <p:nvPr/>
        </p:nvSpPr>
        <p:spPr>
          <a:xfrm>
            <a:off x="5561923" y="3103184"/>
            <a:ext cx="349614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>
                <a:latin typeface="Onest Regular" pitchFamily="2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ru-RU" dirty="0"/>
              <a:t>Учебники по литературному чтению на родном долганском, селькупском, коми языках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777C41D-B11A-4E83-B84A-3471DE376EBB}"/>
              </a:ext>
            </a:extLst>
          </p:cNvPr>
          <p:cNvSpPr txBox="1"/>
          <p:nvPr/>
        </p:nvSpPr>
        <p:spPr>
          <a:xfrm>
            <a:off x="554726" y="42149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39E"/>
                </a:solidFill>
                <a:latin typeface="Onest Regular" pitchFamily="2" charset="0"/>
              </a:rPr>
              <a:t>Федеральный перечень учебников: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DDE7DE-9780-4B92-88E0-34725E1DF701}"/>
              </a:ext>
            </a:extLst>
          </p:cNvPr>
          <p:cNvSpPr txBox="1"/>
          <p:nvPr/>
        </p:nvSpPr>
        <p:spPr>
          <a:xfrm>
            <a:off x="554725" y="4481452"/>
            <a:ext cx="64654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dirty="0">
                <a:latin typeface="Onest Thin" pitchFamily="2" charset="0"/>
              </a:rPr>
              <a:t>Приказ </a:t>
            </a:r>
            <a:r>
              <a:rPr lang="ru-RU" sz="1000" dirty="0" err="1">
                <a:latin typeface="Onest Thin" pitchFamily="2" charset="0"/>
              </a:rPr>
              <a:t>Минпросвещения</a:t>
            </a:r>
            <a:r>
              <a:rPr lang="ru-RU" sz="1000" dirty="0">
                <a:latin typeface="Onest Thin" pitchFamily="2" charset="0"/>
              </a:rPr>
              <a:t> России от 26.06.2025 № 495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42CDA48-7F41-44DA-B988-832BE3FFFFF7}"/>
              </a:ext>
            </a:extLst>
          </p:cNvPr>
          <p:cNvSpPr txBox="1"/>
          <p:nvPr/>
        </p:nvSpPr>
        <p:spPr>
          <a:xfrm>
            <a:off x="544943" y="5892475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>
                <a:solidFill>
                  <a:srgbClr val="00339E"/>
                </a:solidFill>
                <a:latin typeface="Onest Regular" pitchFamily="2" charset="0"/>
              </a:defRPr>
            </a:lvl1pPr>
          </a:lstStyle>
          <a:p>
            <a:r>
              <a:rPr lang="ru-RU" dirty="0"/>
              <a:t>19 </a:t>
            </a:r>
            <a:r>
              <a:rPr lang="ru-RU" dirty="0">
                <a:solidFill>
                  <a:schemeClr val="tx1"/>
                </a:solidFill>
              </a:rPr>
              <a:t>комплектов для СОО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37DA527-E3A7-4481-AC08-5CD8108DE872}"/>
              </a:ext>
            </a:extLst>
          </p:cNvPr>
          <p:cNvSpPr txBox="1"/>
          <p:nvPr/>
        </p:nvSpPr>
        <p:spPr>
          <a:xfrm>
            <a:off x="544943" y="4862553"/>
            <a:ext cx="38787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9E"/>
                </a:solidFill>
                <a:latin typeface="Onest Black" pitchFamily="2" charset="0"/>
              </a:rPr>
              <a:t>94</a:t>
            </a:r>
            <a:r>
              <a:rPr lang="ru-RU" sz="1400" dirty="0">
                <a:latin typeface="Onest Regular" pitchFamily="2" charset="0"/>
              </a:rPr>
              <a:t> учебных комплекта по родным языкам: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6683B54-CE56-4B40-A8E3-FC0653E72FD6}"/>
              </a:ext>
            </a:extLst>
          </p:cNvPr>
          <p:cNvSpPr txBox="1"/>
          <p:nvPr/>
        </p:nvSpPr>
        <p:spPr>
          <a:xfrm>
            <a:off x="544943" y="5246897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339E"/>
                </a:solidFill>
                <a:latin typeface="Onest Regular" pitchFamily="2" charset="0"/>
              </a:rPr>
              <a:t>44</a:t>
            </a:r>
            <a:r>
              <a:rPr lang="ru-RU" sz="1400" dirty="0">
                <a:latin typeface="Onest Regular" pitchFamily="2" charset="0"/>
              </a:rPr>
              <a:t> комплекта для НОО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92CDC92-0E75-4941-A867-CB03AE333466}"/>
              </a:ext>
            </a:extLst>
          </p:cNvPr>
          <p:cNvSpPr txBox="1"/>
          <p:nvPr/>
        </p:nvSpPr>
        <p:spPr>
          <a:xfrm>
            <a:off x="544943" y="5569686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339E"/>
                </a:solidFill>
                <a:latin typeface="Onest Regular" pitchFamily="2" charset="0"/>
              </a:rPr>
              <a:t>31</a:t>
            </a:r>
            <a:r>
              <a:rPr lang="ru-RU" sz="1400" dirty="0">
                <a:latin typeface="Onest Regular" pitchFamily="2" charset="0"/>
              </a:rPr>
              <a:t> комплект для ООО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B8BA08C-7FE3-4EF3-B9AD-29B1C27FC137}"/>
              </a:ext>
            </a:extLst>
          </p:cNvPr>
          <p:cNvSpPr txBox="1"/>
          <p:nvPr/>
        </p:nvSpPr>
        <p:spPr>
          <a:xfrm>
            <a:off x="4790916" y="4890261"/>
            <a:ext cx="3589137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339E"/>
                </a:solidFill>
                <a:latin typeface="Onest Black" pitchFamily="2" charset="0"/>
              </a:rPr>
              <a:t>19</a:t>
            </a:r>
            <a:r>
              <a:rPr lang="ru-RU" sz="1400" dirty="0">
                <a:latin typeface="Onest Regular" pitchFamily="2" charset="0"/>
              </a:rPr>
              <a:t> учебных комплектов по учебному предмету «Литературное чтение </a:t>
            </a:r>
            <a:br>
              <a:rPr lang="ru-RU" sz="1400" dirty="0">
                <a:latin typeface="Onest Regular" pitchFamily="2" charset="0"/>
              </a:rPr>
            </a:br>
            <a:r>
              <a:rPr lang="ru-RU" sz="1400" dirty="0">
                <a:latin typeface="Onest Regular" pitchFamily="2" charset="0"/>
              </a:rPr>
              <a:t>на родном языке» (НОО)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EEA0CBF-7F86-4A3B-BBF1-DAD0911A9F30}"/>
              </a:ext>
            </a:extLst>
          </p:cNvPr>
          <p:cNvSpPr txBox="1"/>
          <p:nvPr/>
        </p:nvSpPr>
        <p:spPr>
          <a:xfrm>
            <a:off x="4790916" y="5658509"/>
            <a:ext cx="3916222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339E"/>
                </a:solidFill>
                <a:latin typeface="Onest Black" pitchFamily="2" charset="0"/>
              </a:rPr>
              <a:t>30</a:t>
            </a:r>
            <a:r>
              <a:rPr lang="ru-RU" sz="1400" dirty="0">
                <a:latin typeface="Onest Regular" pitchFamily="2" charset="0"/>
              </a:rPr>
              <a:t> учебных комплектов по учебному предмету «Родная литература» (ООО, СОО)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A7ED8FD-510D-4328-BAB9-D39D83DAD16C}"/>
              </a:ext>
            </a:extLst>
          </p:cNvPr>
          <p:cNvSpPr txBox="1"/>
          <p:nvPr/>
        </p:nvSpPr>
        <p:spPr>
          <a:xfrm>
            <a:off x="8747303" y="4890261"/>
            <a:ext cx="3102403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dirty="0">
                <a:solidFill>
                  <a:srgbClr val="00339E"/>
                </a:solidFill>
                <a:latin typeface="Onest Black" pitchFamily="2" charset="0"/>
              </a:rPr>
              <a:t>11</a:t>
            </a:r>
            <a:r>
              <a:rPr lang="ru-RU" sz="1400" dirty="0">
                <a:latin typeface="Onest Regular" pitchFamily="2" charset="0"/>
              </a:rPr>
              <a:t> учебных комплекта по родным языкам и литературам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latin typeface="Onest Regular" pitchFamily="2" charset="0"/>
              </a:rPr>
              <a:t>входят во вторую часть </a:t>
            </a:r>
            <a:r>
              <a:rPr lang="ru-RU" sz="1400" dirty="0" err="1">
                <a:latin typeface="Onest Regular" pitchFamily="2" charset="0"/>
              </a:rPr>
              <a:t>ФПУ</a:t>
            </a:r>
            <a:endParaRPr lang="ru-RU" sz="1400" dirty="0"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8417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63DF6F-31EB-42E4-9E04-8C4DFF347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4690D859-DDCC-4D16-93F2-A9386AA0DF92}"/>
              </a:ext>
            </a:extLst>
          </p:cNvPr>
          <p:cNvSpPr/>
          <p:nvPr/>
        </p:nvSpPr>
        <p:spPr>
          <a:xfrm>
            <a:off x="-313517" y="4763567"/>
            <a:ext cx="6252498" cy="946088"/>
          </a:xfrm>
          <a:prstGeom prst="roundRect">
            <a:avLst>
              <a:gd name="adj" fmla="val 15191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4CA22708-6ED1-4EFC-A730-2B2B84111CB2}"/>
              </a:ext>
            </a:extLst>
          </p:cNvPr>
          <p:cNvSpPr/>
          <p:nvPr/>
        </p:nvSpPr>
        <p:spPr>
          <a:xfrm>
            <a:off x="-331990" y="2325578"/>
            <a:ext cx="7270929" cy="948008"/>
          </a:xfrm>
          <a:prstGeom prst="roundRect">
            <a:avLst>
              <a:gd name="adj" fmla="val 15191"/>
            </a:avLst>
          </a:prstGeom>
          <a:solidFill>
            <a:srgbClr val="DDE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5B3E514-1224-45D0-9B8B-8AD263C2C84B}"/>
              </a:ext>
            </a:extLst>
          </p:cNvPr>
          <p:cNvSpPr txBox="1"/>
          <p:nvPr/>
        </p:nvSpPr>
        <p:spPr>
          <a:xfrm>
            <a:off x="554725" y="1127422"/>
            <a:ext cx="5144111" cy="1094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Роль ИСМО им. В.С. Леднева </a:t>
            </a:r>
            <a:b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</a:br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в сохранении языкового многообразия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26EC6B-AC4F-4584-854C-722D876EC6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0316" y="1176579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754E4E-DB11-45D9-A441-100B045334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6625" y="1042239"/>
            <a:ext cx="1098796" cy="10987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65459C-F431-4F07-8002-231B2F7114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6727" y="907100"/>
            <a:ext cx="1406922" cy="14069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DD2C979-B7C2-4DD2-8935-911311C4B71C}"/>
              </a:ext>
            </a:extLst>
          </p:cNvPr>
          <p:cNvSpPr txBox="1"/>
          <p:nvPr/>
        </p:nvSpPr>
        <p:spPr>
          <a:xfrm>
            <a:off x="1552453" y="2434354"/>
            <a:ext cx="4158293" cy="730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00" dirty="0">
                <a:latin typeface="Onest Regular" pitchFamily="2" charset="0"/>
              </a:rPr>
              <a:t>Методические материалы для проведения уроков и внеурочных занятий по родным языкам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43E22F-0A5E-45C1-856A-E5E9F17F5B6B}"/>
              </a:ext>
            </a:extLst>
          </p:cNvPr>
          <p:cNvSpPr txBox="1"/>
          <p:nvPr/>
        </p:nvSpPr>
        <p:spPr>
          <a:xfrm>
            <a:off x="554725" y="3321295"/>
            <a:ext cx="6097929" cy="125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rgbClr val="00339E"/>
                </a:solidFill>
                <a:latin typeface="Onest Regular" pitchFamily="2" charset="0"/>
              </a:rPr>
              <a:t>Интерактивные игры (5-9 классы):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«Семья»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«Жизнь слова»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«Путешествуем по России»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«Редактируем сказочный словарь»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«Угадай название»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199746-BF79-45E3-9CF8-A3A29D367C0B}"/>
              </a:ext>
            </a:extLst>
          </p:cNvPr>
          <p:cNvSpPr txBox="1"/>
          <p:nvPr/>
        </p:nvSpPr>
        <p:spPr>
          <a:xfrm>
            <a:off x="1552453" y="4871382"/>
            <a:ext cx="3576402" cy="730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700" dirty="0">
                <a:latin typeface="Onest Regular" pitchFamily="2" charset="0"/>
              </a:rPr>
              <a:t>Интерактивное пособие </a:t>
            </a:r>
            <a:br>
              <a:rPr lang="ru-RU" sz="1700" dirty="0">
                <a:latin typeface="Onest Regular" pitchFamily="2" charset="0"/>
              </a:rPr>
            </a:br>
            <a:r>
              <a:rPr lang="ru-RU" sz="1700" dirty="0">
                <a:latin typeface="Onest Regular" pitchFamily="2" charset="0"/>
              </a:rPr>
              <a:t>для родителей </a:t>
            </a:r>
            <a:br>
              <a:rPr lang="ru-RU" sz="1700" dirty="0">
                <a:latin typeface="Onest Regular" pitchFamily="2" charset="0"/>
              </a:rPr>
            </a:br>
            <a:r>
              <a:rPr lang="ru-RU" sz="1700" dirty="0">
                <a:latin typeface="Onest Regular" pitchFamily="2" charset="0"/>
              </a:rPr>
              <a:t>«Изучаем родной язык»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43DF411-0656-4476-8B83-4DB95300FA76}"/>
              </a:ext>
            </a:extLst>
          </p:cNvPr>
          <p:cNvSpPr txBox="1"/>
          <p:nvPr/>
        </p:nvSpPr>
        <p:spPr>
          <a:xfrm>
            <a:off x="554725" y="5765074"/>
            <a:ext cx="5479094" cy="871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srgbClr val="00339E"/>
                </a:solidFill>
                <a:latin typeface="Onest Regular" pitchFamily="2" charset="0"/>
              </a:rPr>
              <a:t>Интерактивные игры: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«Родственники»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«Города и горожане»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latin typeface="Onest Regular" pitchFamily="2" charset="0"/>
              </a:rPr>
              <a:t>«По-русски без перевода»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96289E0-C298-4938-BA8F-3D2CD80CEE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8956"/>
          <a:stretch/>
        </p:blipFill>
        <p:spPr>
          <a:xfrm>
            <a:off x="5355025" y="2325578"/>
            <a:ext cx="6486907" cy="4328219"/>
          </a:xfrm>
          <a:prstGeom prst="roundRect">
            <a:avLst>
              <a:gd name="adj" fmla="val 1831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02E13F4-38B0-4B47-BC6C-6F9C361AEAC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977" t="4977" r="4977" b="4977"/>
          <a:stretch/>
        </p:blipFill>
        <p:spPr>
          <a:xfrm>
            <a:off x="10806298" y="5669992"/>
            <a:ext cx="801964" cy="801964"/>
          </a:xfrm>
          <a:prstGeom prst="roundRect">
            <a:avLst>
              <a:gd name="adj" fmla="val 4086"/>
            </a:avLst>
          </a:prstGeom>
          <a:ln w="57150">
            <a:solidFill>
              <a:srgbClr val="00339E"/>
            </a:solidFill>
          </a:ln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25FFB3F-0A6B-4863-9C2A-DDC4BA7120D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543" y="2459382"/>
            <a:ext cx="680400" cy="680400"/>
          </a:xfrm>
          <a:prstGeom prst="roundRect">
            <a:avLst>
              <a:gd name="adj" fmla="val 9842"/>
            </a:avLst>
          </a:prstGeom>
          <a:ln w="57150">
            <a:solidFill>
              <a:srgbClr val="00339E"/>
            </a:solidFill>
          </a:ln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2DCC042-977C-4A23-BC00-08F29148F3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9091" y="4897184"/>
            <a:ext cx="678852" cy="678852"/>
          </a:xfrm>
          <a:prstGeom prst="roundRect">
            <a:avLst>
              <a:gd name="adj" fmla="val 9842"/>
            </a:avLst>
          </a:prstGeom>
          <a:ln w="57150">
            <a:solidFill>
              <a:srgbClr val="00339E"/>
            </a:solidFill>
          </a:ln>
        </p:spPr>
      </p:pic>
      <p:sp>
        <p:nvSpPr>
          <p:cNvPr id="27" name="Номер слайда 3">
            <a:extLst>
              <a:ext uri="{FF2B5EF4-FFF2-40B4-BE49-F238E27FC236}">
                <a16:creationId xmlns:a16="http://schemas.microsoft.com/office/drawing/2014/main" id="{E44860C2-C3D6-4A9C-B6F0-F61D44C269AF}"/>
              </a:ext>
            </a:extLst>
          </p:cNvPr>
          <p:cNvSpPr txBox="1">
            <a:spLocks/>
          </p:cNvSpPr>
          <p:nvPr/>
        </p:nvSpPr>
        <p:spPr>
          <a:xfrm>
            <a:off x="11590592" y="6297781"/>
            <a:ext cx="364679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802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7CAEA3-03BC-4988-B03A-6A115B91B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CABE00-6DEC-46AF-BC8E-2AF7777C050D}"/>
              </a:ext>
            </a:extLst>
          </p:cNvPr>
          <p:cNvSpPr txBox="1"/>
          <p:nvPr/>
        </p:nvSpPr>
        <p:spPr>
          <a:xfrm>
            <a:off x="554725" y="1099714"/>
            <a:ext cx="6146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Информационно-методические  ресурсы ИСМО им. В.С. Леднева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CF3183-B856-4811-A4CB-97132AB7B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0030" y="1143210"/>
            <a:ext cx="719533" cy="7251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20DF4AF-600F-4DA9-BAE4-DAA451ED63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7172" y="1042239"/>
            <a:ext cx="904929" cy="904929"/>
          </a:xfrm>
          <a:prstGeom prst="rect">
            <a:avLst/>
          </a:prstGeom>
        </p:spPr>
      </p:pic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BF4F4B9-5505-434A-92A2-6C4A5834DE28}"/>
              </a:ext>
            </a:extLst>
          </p:cNvPr>
          <p:cNvSpPr/>
          <p:nvPr/>
        </p:nvSpPr>
        <p:spPr>
          <a:xfrm>
            <a:off x="3957242" y="4440770"/>
            <a:ext cx="1943406" cy="1943406"/>
          </a:xfrm>
          <a:prstGeom prst="roundRect">
            <a:avLst>
              <a:gd name="adj" fmla="val 11961"/>
            </a:avLst>
          </a:prstGeom>
          <a:solidFill>
            <a:srgbClr val="00339E"/>
          </a:solidFill>
          <a:ln>
            <a:solidFill>
              <a:srgbClr val="0D4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11553CA-4CD1-4311-A3D9-483CDC38F8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45" y="4553873"/>
            <a:ext cx="1717200" cy="1717200"/>
          </a:xfrm>
          <a:prstGeom prst="roundRect">
            <a:avLst>
              <a:gd name="adj" fmla="val 11066"/>
            </a:avLst>
          </a:prstGeom>
          <a:solidFill>
            <a:srgbClr val="0D4798"/>
          </a:solidFill>
          <a:ln>
            <a:solidFill>
              <a:srgbClr val="0D4798"/>
            </a:solidFill>
          </a:ln>
        </p:spPr>
      </p:pic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DC82225E-45F5-45A2-AE2E-AE94A49B43B0}"/>
              </a:ext>
            </a:extLst>
          </p:cNvPr>
          <p:cNvSpPr/>
          <p:nvPr/>
        </p:nvSpPr>
        <p:spPr>
          <a:xfrm>
            <a:off x="658813" y="2270293"/>
            <a:ext cx="1943406" cy="1943406"/>
          </a:xfrm>
          <a:prstGeom prst="roundRect">
            <a:avLst>
              <a:gd name="adj" fmla="val 11961"/>
            </a:avLst>
          </a:prstGeom>
          <a:solidFill>
            <a:srgbClr val="00339E"/>
          </a:solidFill>
          <a:ln>
            <a:solidFill>
              <a:srgbClr val="0D4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18604C7-0C2C-4D56-8482-AB8DD80876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16" y="2383396"/>
            <a:ext cx="1717200" cy="1717200"/>
          </a:xfrm>
          <a:prstGeom prst="roundRect">
            <a:avLst>
              <a:gd name="adj" fmla="val 10315"/>
            </a:avLst>
          </a:prstGeom>
          <a:solidFill>
            <a:srgbClr val="0D4798"/>
          </a:solidFill>
          <a:ln>
            <a:solidFill>
              <a:srgbClr val="0D4798"/>
            </a:solidFill>
          </a:ln>
        </p:spPr>
      </p:pic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1FA91AA7-1D13-4A54-B53E-BC6F4B1A9F24}"/>
              </a:ext>
            </a:extLst>
          </p:cNvPr>
          <p:cNvSpPr/>
          <p:nvPr/>
        </p:nvSpPr>
        <p:spPr>
          <a:xfrm>
            <a:off x="2857766" y="2270293"/>
            <a:ext cx="1943406" cy="1943406"/>
          </a:xfrm>
          <a:prstGeom prst="roundRect">
            <a:avLst>
              <a:gd name="adj" fmla="val 11961"/>
            </a:avLst>
          </a:prstGeom>
          <a:solidFill>
            <a:srgbClr val="00339E"/>
          </a:solidFill>
          <a:ln>
            <a:solidFill>
              <a:srgbClr val="0D4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C54B401-D517-468E-A1E6-CFF3B35289C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1783" t="19708" r="21872" b="19266"/>
          <a:stretch/>
        </p:blipFill>
        <p:spPr>
          <a:xfrm>
            <a:off x="7797550" y="2137560"/>
            <a:ext cx="4091114" cy="4430994"/>
          </a:xfrm>
          <a:prstGeom prst="rect">
            <a:avLst/>
          </a:prstGeom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80C15E68-D363-4821-BB51-77EAF3FA0E8B}"/>
              </a:ext>
            </a:extLst>
          </p:cNvPr>
          <p:cNvSpPr/>
          <p:nvPr/>
        </p:nvSpPr>
        <p:spPr>
          <a:xfrm>
            <a:off x="1758289" y="4440770"/>
            <a:ext cx="1943406" cy="1943406"/>
          </a:xfrm>
          <a:prstGeom prst="roundRect">
            <a:avLst>
              <a:gd name="adj" fmla="val 11961"/>
            </a:avLst>
          </a:prstGeom>
          <a:solidFill>
            <a:srgbClr val="00339E"/>
          </a:solidFill>
          <a:ln>
            <a:solidFill>
              <a:srgbClr val="0D4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3851E75-439C-421A-909A-31F67244139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392" y="4553873"/>
            <a:ext cx="1717200" cy="1717200"/>
          </a:xfrm>
          <a:prstGeom prst="roundRect">
            <a:avLst>
              <a:gd name="adj" fmla="val 8978"/>
            </a:avLst>
          </a:prstGeom>
          <a:solidFill>
            <a:srgbClr val="0D4798"/>
          </a:solidFill>
          <a:ln>
            <a:solidFill>
              <a:srgbClr val="0D4798"/>
            </a:solidFill>
          </a:ln>
        </p:spPr>
      </p:pic>
      <p:sp>
        <p:nvSpPr>
          <p:cNvPr id="21" name="Овал 20">
            <a:extLst>
              <a:ext uri="{FF2B5EF4-FFF2-40B4-BE49-F238E27FC236}">
                <a16:creationId xmlns:a16="http://schemas.microsoft.com/office/drawing/2014/main" id="{0941B23A-2EF8-47B2-8097-9A40BF422D38}"/>
              </a:ext>
            </a:extLst>
          </p:cNvPr>
          <p:cNvSpPr/>
          <p:nvPr/>
        </p:nvSpPr>
        <p:spPr>
          <a:xfrm>
            <a:off x="2488644" y="5171125"/>
            <a:ext cx="482697" cy="482696"/>
          </a:xfrm>
          <a:prstGeom prst="ellipse">
            <a:avLst/>
          </a:prstGeom>
          <a:solidFill>
            <a:srgbClr val="003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6A1F2F-6841-499B-9436-451D41029B7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299" y="5155908"/>
            <a:ext cx="513387" cy="513130"/>
          </a:xfrm>
          <a:prstGeom prst="rect">
            <a:avLst/>
          </a:prstGeom>
        </p:spPr>
      </p:pic>
      <p:sp>
        <p:nvSpPr>
          <p:cNvPr id="23" name="Прямоугольник: скругленные углы 22">
            <a:extLst>
              <a:ext uri="{FF2B5EF4-FFF2-40B4-BE49-F238E27FC236}">
                <a16:creationId xmlns:a16="http://schemas.microsoft.com/office/drawing/2014/main" id="{827CEDB4-6383-4CAA-A1A2-FD67DEB5B492}"/>
              </a:ext>
            </a:extLst>
          </p:cNvPr>
          <p:cNvSpPr/>
          <p:nvPr/>
        </p:nvSpPr>
        <p:spPr>
          <a:xfrm>
            <a:off x="5056719" y="2270293"/>
            <a:ext cx="1943406" cy="1943406"/>
          </a:xfrm>
          <a:prstGeom prst="roundRect">
            <a:avLst>
              <a:gd name="adj" fmla="val 11961"/>
            </a:avLst>
          </a:prstGeom>
          <a:solidFill>
            <a:srgbClr val="00339E"/>
          </a:solidFill>
          <a:ln>
            <a:solidFill>
              <a:srgbClr val="0D47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179F1AC-C6CB-4AF0-BECA-9C24027DC9B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215" y="2383789"/>
            <a:ext cx="1716414" cy="1716414"/>
          </a:xfrm>
          <a:prstGeom prst="roundRect">
            <a:avLst>
              <a:gd name="adj" fmla="val 8912"/>
            </a:avLst>
          </a:prstGeom>
          <a:solidFill>
            <a:srgbClr val="0D4798"/>
          </a:solidFill>
          <a:ln>
            <a:solidFill>
              <a:srgbClr val="0D4798"/>
            </a:solidFill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F5B8EF5B-8417-4AE9-BBDA-0BC57986E7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69" y="2383396"/>
            <a:ext cx="1717200" cy="1717200"/>
          </a:xfrm>
          <a:prstGeom prst="roundRect">
            <a:avLst>
              <a:gd name="adj" fmla="val 8912"/>
            </a:avLst>
          </a:prstGeom>
          <a:solidFill>
            <a:srgbClr val="0D4798"/>
          </a:solidFill>
          <a:ln>
            <a:solidFill>
              <a:srgbClr val="0D4798"/>
            </a:solidFill>
          </a:ln>
        </p:spPr>
      </p:pic>
      <p:sp>
        <p:nvSpPr>
          <p:cNvPr id="26" name="Номер слайда 3">
            <a:extLst>
              <a:ext uri="{FF2B5EF4-FFF2-40B4-BE49-F238E27FC236}">
                <a16:creationId xmlns:a16="http://schemas.microsoft.com/office/drawing/2014/main" id="{2EA5275A-B48F-41A9-AE90-3E26EB13DB94}"/>
              </a:ext>
            </a:extLst>
          </p:cNvPr>
          <p:cNvSpPr txBox="1">
            <a:spLocks/>
          </p:cNvSpPr>
          <p:nvPr/>
        </p:nvSpPr>
        <p:spPr>
          <a:xfrm>
            <a:off x="11646008" y="6297781"/>
            <a:ext cx="388972" cy="336142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A7D0BFA-31FF-4593-97A9-6BE861E8BE3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Onest" pitchFamily="2" charset="0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Ones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185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812</Words>
  <Application>Microsoft Office PowerPoint</Application>
  <PresentationFormat>Широкоэкранный</PresentationFormat>
  <Paragraphs>81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Onest Regular</vt:lpstr>
      <vt:lpstr>Calibri</vt:lpstr>
      <vt:lpstr>Onest</vt:lpstr>
      <vt:lpstr>Arial</vt:lpstr>
      <vt:lpstr>Onest Black</vt:lpstr>
      <vt:lpstr>Onest Thin</vt:lpstr>
      <vt:lpstr>Onest Bold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Ирина Добротина</cp:lastModifiedBy>
  <cp:revision>44</cp:revision>
  <cp:lastPrinted>2025-11-25T08:37:25Z</cp:lastPrinted>
  <dcterms:created xsi:type="dcterms:W3CDTF">2025-03-19T07:31:17Z</dcterms:created>
  <dcterms:modified xsi:type="dcterms:W3CDTF">2025-11-26T09:01:03Z</dcterms:modified>
</cp:coreProperties>
</file>