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310" r:id="rId3"/>
    <p:sldId id="333" r:id="rId4"/>
    <p:sldId id="334" r:id="rId5"/>
    <p:sldId id="331" r:id="rId6"/>
    <p:sldId id="332" r:id="rId7"/>
    <p:sldId id="335" r:id="rId8"/>
    <p:sldId id="330" r:id="rId9"/>
    <p:sldId id="336" r:id="rId10"/>
    <p:sldId id="337" r:id="rId11"/>
    <p:sldId id="353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22" r:id="rId21"/>
    <p:sldId id="311" r:id="rId22"/>
    <p:sldId id="323" r:id="rId23"/>
    <p:sldId id="329" r:id="rId24"/>
    <p:sldId id="324" r:id="rId25"/>
    <p:sldId id="326" r:id="rId26"/>
    <p:sldId id="328" r:id="rId27"/>
    <p:sldId id="327" r:id="rId28"/>
    <p:sldId id="325" r:id="rId29"/>
    <p:sldId id="277" r:id="rId30"/>
    <p:sldId id="279" r:id="rId31"/>
    <p:sldId id="276" r:id="rId32"/>
    <p:sldId id="263" r:id="rId33"/>
    <p:sldId id="275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4" r:id="rId42"/>
    <p:sldId id="278" r:id="rId43"/>
    <p:sldId id="280" r:id="rId44"/>
    <p:sldId id="304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282" r:id="rId56"/>
    <p:sldId id="271" r:id="rId57"/>
    <p:sldId id="273" r:id="rId58"/>
    <p:sldId id="272" r:id="rId59"/>
    <p:sldId id="258" r:id="rId60"/>
    <p:sldId id="355" r:id="rId61"/>
    <p:sldId id="356" r:id="rId62"/>
    <p:sldId id="357" r:id="rId63"/>
    <p:sldId id="358" r:id="rId6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BAB"/>
    <a:srgbClr val="00339E"/>
    <a:srgbClr val="1B3BA3"/>
    <a:srgbClr val="1B3BB9"/>
    <a:srgbClr val="1B3BC9"/>
    <a:srgbClr val="1B397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 varScale="1">
        <p:scale>
          <a:sx n="105" d="100"/>
          <a:sy n="105" d="100"/>
        </p:scale>
        <p:origin x="1050" y="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B4578-7C6E-4348-B45E-DB255360921F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E9DD3-85F8-4145-BAEB-D8DDB6E930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01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82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14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51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99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323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23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501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80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850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24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trychatgpt.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-10-7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-10-5.svg"/><Relationship Id="rId5" Type="http://schemas.openxmlformats.org/officeDocument/2006/relationships/image" Target="../media/image-10-3.svg"/><Relationship Id="rId4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66.png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473655" y="1380280"/>
            <a:ext cx="6618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339E"/>
                </a:solidFill>
                <a:latin typeface="Onest Black" pitchFamily="2" charset="0"/>
              </a:rPr>
              <a:t>Слово живёт — технологии </a:t>
            </a:r>
            <a:r>
              <a:rPr lang="ru-RU" sz="4000" b="1" dirty="0" smtClean="0">
                <a:solidFill>
                  <a:srgbClr val="00339E"/>
                </a:solidFill>
                <a:latin typeface="Onest Black" pitchFamily="2" charset="0"/>
              </a:rPr>
              <a:t>служат:</a:t>
            </a:r>
            <a:r>
              <a:rPr lang="en-US" sz="4000" b="1" dirty="0" smtClean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ru-RU" sz="4000" b="1" dirty="0" smtClean="0">
                <a:solidFill>
                  <a:srgbClr val="00339E"/>
                </a:solidFill>
                <a:latin typeface="Onest Black" pitchFamily="2" charset="0"/>
              </a:rPr>
              <a:t>ИИ </a:t>
            </a:r>
            <a:r>
              <a:rPr lang="ru-RU" sz="4000" b="1" dirty="0">
                <a:solidFill>
                  <a:srgbClr val="00339E"/>
                </a:solidFill>
                <a:latin typeface="Onest Black" pitchFamily="2" charset="0"/>
              </a:rPr>
              <a:t>в сохранении родного </a:t>
            </a:r>
            <a:r>
              <a:rPr lang="ru-RU" sz="4000" b="1" dirty="0" smtClean="0">
                <a:solidFill>
                  <a:srgbClr val="00339E"/>
                </a:solidFill>
                <a:latin typeface="Onest Black" pitchFamily="2" charset="0"/>
              </a:rPr>
              <a:t>языка</a:t>
            </a:r>
            <a:endParaRPr lang="ru-RU" sz="40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473656" y="3808190"/>
            <a:ext cx="661883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600" dirty="0">
                <a:solidFill>
                  <a:prstClr val="black">
                    <a:lumMod val="95000"/>
                    <a:lumOff val="5000"/>
                  </a:prstClr>
                </a:solidFill>
                <a:latin typeface="Onest Regular" pitchFamily="2" charset="0"/>
              </a:rPr>
              <a:t>Абишева Алена Петровна</a:t>
            </a:r>
          </a:p>
          <a:p>
            <a:pPr lvl="0"/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Onest Regular" pitchFamily="2" charset="0"/>
              </a:rPr>
              <a:t>главный специалист отдела общего образования</a:t>
            </a:r>
          </a:p>
          <a:p>
            <a:pPr lvl="0"/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Onest Regular" pitchFamily="2" charset="0"/>
              </a:rPr>
              <a:t>Управления образования Исполнительного </a:t>
            </a:r>
            <a:r>
              <a:rPr lang="ru-RU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nest Regular" pitchFamily="2" charset="0"/>
              </a:rPr>
              <a:t>комитета г</a:t>
            </a:r>
            <a:r>
              <a:rPr lang="ru-RU" sz="2000" dirty="0">
                <a:solidFill>
                  <a:prstClr val="black">
                    <a:lumMod val="95000"/>
                    <a:lumOff val="5000"/>
                  </a:prstClr>
                </a:solidFill>
                <a:latin typeface="Onest Regular" pitchFamily="2" charset="0"/>
              </a:rPr>
              <a:t>. Набережные Челны </a:t>
            </a:r>
            <a:r>
              <a:rPr lang="ru-RU" sz="2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Onest Regular" pitchFamily="2" charset="0"/>
              </a:rPr>
              <a:t>Республики Татарстан</a:t>
            </a:r>
            <a:endParaRPr lang="ru-RU" sz="2000" dirty="0">
              <a:solidFill>
                <a:prstClr val="black">
                  <a:lumMod val="95000"/>
                  <a:lumOff val="5000"/>
                </a:prstClr>
              </a:solidFill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7" t="31264" r="22241" b="20613"/>
          <a:stretch/>
        </p:blipFill>
        <p:spPr bwMode="auto">
          <a:xfrm>
            <a:off x="0" y="668741"/>
            <a:ext cx="12091916" cy="618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0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55344" y="2890391"/>
            <a:ext cx="107134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Транскрибирование текста </a:t>
            </a:r>
            <a:r>
              <a:rPr lang="ru-RU" sz="3200" dirty="0"/>
              <a:t>— это процесс преобразования устной речи (аудио- или видеозаписи) в письменный текст. </a:t>
            </a:r>
          </a:p>
        </p:txBody>
      </p:sp>
    </p:spTree>
    <p:extLst>
      <p:ext uri="{BB962C8B-B14F-4D97-AF65-F5344CB8AC3E}">
        <p14:creationId xmlns:p14="http://schemas.microsoft.com/office/powerpoint/2010/main" val="276674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1" t="11980" r="13276" b="55903"/>
          <a:stretch/>
        </p:blipFill>
        <p:spPr bwMode="auto">
          <a:xfrm>
            <a:off x="0" y="1484415"/>
            <a:ext cx="12192000" cy="4007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16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3" t="11341" r="16897" b="36245"/>
          <a:stretch/>
        </p:blipFill>
        <p:spPr bwMode="auto">
          <a:xfrm>
            <a:off x="551792" y="733096"/>
            <a:ext cx="10878207" cy="5993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33309" y="5474525"/>
            <a:ext cx="1318161" cy="30875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67316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11495" r="16982" b="34406"/>
          <a:stretch/>
        </p:blipFill>
        <p:spPr bwMode="auto">
          <a:xfrm>
            <a:off x="0" y="681212"/>
            <a:ext cx="12192000" cy="617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08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9" t="11647" r="17931" b="36552"/>
          <a:stretch/>
        </p:blipFill>
        <p:spPr bwMode="auto">
          <a:xfrm>
            <a:off x="0" y="764626"/>
            <a:ext cx="12192000" cy="609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569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8" name="Picture 4" descr="http://qrcoder.ru/code/?https%3A%2F%2Ftexttospeech.ru%2F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574" y="2163761"/>
            <a:ext cx="2530475" cy="2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0751" y="2526563"/>
            <a:ext cx="66737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en-US" sz="7200" b="1" dirty="0" smtClean="0"/>
              <a:t>texttospeech.ru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9102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7" r="26771" b="14815"/>
          <a:stretch/>
        </p:blipFill>
        <p:spPr bwMode="auto">
          <a:xfrm>
            <a:off x="597460" y="647700"/>
            <a:ext cx="10997080" cy="621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64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t="10926" r="16041" b="20926"/>
          <a:stretch/>
        </p:blipFill>
        <p:spPr bwMode="auto">
          <a:xfrm>
            <a:off x="657225" y="723900"/>
            <a:ext cx="10877550" cy="606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TTS_299200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8675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3" t="11667" r="16249" b="21111"/>
          <a:stretch/>
        </p:blipFill>
        <p:spPr bwMode="auto">
          <a:xfrm>
            <a:off x="361950" y="781051"/>
            <a:ext cx="10839450" cy="598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И туган те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96300" y="2781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0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5146" r="3948" b="10643"/>
          <a:stretch/>
        </p:blipFill>
        <p:spPr bwMode="auto">
          <a:xfrm>
            <a:off x="0" y="673768"/>
            <a:ext cx="12192000" cy="618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44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://qrcoder.ru/code/?https%3A%2F%2Fchat.deepseek.com%2F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74" y="2514599"/>
            <a:ext cx="2378075" cy="237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eepSeek | ДипСик - обзор, цены, отзывы 2025 - Нетолинк Netolin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34" b="30166"/>
          <a:stretch/>
        </p:blipFill>
        <p:spPr bwMode="auto">
          <a:xfrm>
            <a:off x="1165225" y="2362197"/>
            <a:ext cx="6707189" cy="268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37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0" t="17592" r="22934" b="58704"/>
          <a:stretch/>
        </p:blipFill>
        <p:spPr bwMode="auto">
          <a:xfrm>
            <a:off x="155574" y="1676400"/>
            <a:ext cx="11986177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6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8" t="29074" r="21146" b="35463"/>
          <a:stretch/>
        </p:blipFill>
        <p:spPr bwMode="auto">
          <a:xfrm>
            <a:off x="155575" y="822092"/>
            <a:ext cx="11884025" cy="5431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170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7975" y="2309927"/>
            <a:ext cx="5748337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Arial" pitchFamily="34" charset="0"/>
              </a:rPr>
              <a:t>Возможности для учителей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Arial" pitchFamily="34" charset="0"/>
              </a:rPr>
              <a:t>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Oswald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Создание интерактивных заданий со словами и предложениями на разных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 языках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Настройка уровня сложности и параметров игры;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Добавление содержательных подсказок и пояснений;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Генерация уникальных ссылок для учащихся;</a:t>
            </a:r>
            <a:endParaRPr lang="ru-RU" sz="1050" dirty="0"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Импорт/экспорт наборов заданий;</a:t>
            </a:r>
            <a:endParaRPr lang="ru-RU" sz="1050" dirty="0">
              <a:latin typeface="Arial" pitchFamily="34" charset="0"/>
              <a:cs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inherit"/>
                <a:cs typeface="Times New Roman" pitchFamily="18" charset="0"/>
              </a:rPr>
              <a:t>Гибкие настройки: таймер, прогресс, подсказки.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Oswald"/>
              <a:cs typeface="Arial" pitchFamily="34" charset="0"/>
            </a:endParaRPr>
          </a:p>
        </p:txBody>
      </p:sp>
      <p:sp>
        <p:nvSpPr>
          <p:cNvPr id="6" name="AutoShape 2" descr="✅"/>
          <p:cNvSpPr>
            <a:spLocks noChangeAspect="1" noChangeArrowheads="1"/>
          </p:cNvSpPr>
          <p:nvPr/>
        </p:nvSpPr>
        <p:spPr bwMode="auto">
          <a:xfrm>
            <a:off x="38100" y="-12461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3" descr="✅"/>
          <p:cNvSpPr>
            <a:spLocks noChangeAspect="1" noChangeArrowheads="1"/>
          </p:cNvSpPr>
          <p:nvPr/>
        </p:nvSpPr>
        <p:spPr bwMode="auto">
          <a:xfrm>
            <a:off x="38100" y="-9572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✅"/>
          <p:cNvSpPr>
            <a:spLocks noChangeAspect="1" noChangeArrowheads="1"/>
          </p:cNvSpPr>
          <p:nvPr/>
        </p:nvSpPr>
        <p:spPr bwMode="auto">
          <a:xfrm>
            <a:off x="38100" y="-6683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5" descr="✅"/>
          <p:cNvSpPr>
            <a:spLocks noChangeAspect="1" noChangeArrowheads="1"/>
          </p:cNvSpPr>
          <p:nvPr/>
        </p:nvSpPr>
        <p:spPr bwMode="auto">
          <a:xfrm>
            <a:off x="38100" y="-3794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✅"/>
          <p:cNvSpPr>
            <a:spLocks noChangeAspect="1" noChangeArrowheads="1"/>
          </p:cNvSpPr>
          <p:nvPr/>
        </p:nvSpPr>
        <p:spPr bwMode="auto">
          <a:xfrm>
            <a:off x="38100" y="-904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7" descr="✅"/>
          <p:cNvSpPr>
            <a:spLocks noChangeAspect="1" noChangeArrowheads="1"/>
          </p:cNvSpPr>
          <p:nvPr/>
        </p:nvSpPr>
        <p:spPr bwMode="auto">
          <a:xfrm>
            <a:off x="38100" y="1984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8" descr="🎮"/>
          <p:cNvSpPr>
            <a:spLocks noChangeAspect="1" noChangeArrowheads="1"/>
          </p:cNvSpPr>
          <p:nvPr/>
        </p:nvSpPr>
        <p:spPr bwMode="auto">
          <a:xfrm>
            <a:off x="42863" y="685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9" descr="💡"/>
          <p:cNvSpPr>
            <a:spLocks noChangeAspect="1" noChangeArrowheads="1"/>
          </p:cNvSpPr>
          <p:nvPr/>
        </p:nvSpPr>
        <p:spPr bwMode="auto">
          <a:xfrm>
            <a:off x="42863" y="974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10" descr="📊"/>
          <p:cNvSpPr>
            <a:spLocks noChangeAspect="1" noChangeArrowheads="1"/>
          </p:cNvSpPr>
          <p:nvPr/>
        </p:nvSpPr>
        <p:spPr bwMode="auto">
          <a:xfrm>
            <a:off x="42863" y="12636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1" descr="⏱️"/>
          <p:cNvSpPr>
            <a:spLocks noChangeAspect="1" noChangeArrowheads="1"/>
          </p:cNvSpPr>
          <p:nvPr/>
        </p:nvSpPr>
        <p:spPr bwMode="auto">
          <a:xfrm>
            <a:off x="42863" y="15525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2" descr="🔄"/>
          <p:cNvSpPr>
            <a:spLocks noChangeAspect="1" noChangeArrowheads="1"/>
          </p:cNvSpPr>
          <p:nvPr/>
        </p:nvSpPr>
        <p:spPr bwMode="auto">
          <a:xfrm>
            <a:off x="42863" y="1841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18019" y="2328853"/>
            <a:ext cx="5573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u="sng" dirty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Преимущества для учащихся</a:t>
            </a:r>
            <a:r>
              <a:rPr lang="ru-RU" b="1" dirty="0">
                <a:solidFill>
                  <a:srgbClr val="404040"/>
                </a:solidFill>
                <a:latin typeface="inherit"/>
                <a:cs typeface="Times New Roman" pitchFamily="18" charset="0"/>
              </a:rPr>
              <a:t>:</a:t>
            </a:r>
            <a:endParaRPr lang="ru-RU" dirty="0">
              <a:solidFill>
                <a:srgbClr val="404040"/>
              </a:solidFill>
              <a:latin typeface="Oswald"/>
              <a:cs typeface="Times New Roman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Увлекательный игровой интерфейс;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Визуальный </a:t>
            </a:r>
            <a:r>
              <a:rPr lang="ru-RU" b="1" dirty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прогресс </a:t>
            </a: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выполнения;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Таймер </a:t>
            </a:r>
            <a:r>
              <a:rPr lang="ru-RU" b="1" dirty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для тренировки </a:t>
            </a: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скорости;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Возможность </a:t>
            </a:r>
            <a:r>
              <a:rPr lang="ru-RU" b="1" dirty="0">
                <a:solidFill>
                  <a:srgbClr val="404040"/>
                </a:solidFill>
                <a:latin typeface="inherit"/>
                <a:cs typeface="Times New Roman" pitchFamily="18" charset="0"/>
              </a:rPr>
              <a:t>переключения между уровнями </a:t>
            </a:r>
            <a:r>
              <a:rPr lang="ru-RU" b="1" dirty="0" smtClean="0">
                <a:solidFill>
                  <a:srgbClr val="404040"/>
                </a:solidFill>
                <a:latin typeface="inherit"/>
                <a:cs typeface="Times New Roman" pitchFamily="18" charset="0"/>
              </a:rPr>
              <a:t>сложности.</a:t>
            </a:r>
            <a:endParaRPr lang="ru-RU" b="1" dirty="0">
              <a:solidFill>
                <a:srgbClr val="404040"/>
              </a:solidFill>
              <a:latin typeface="inheri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5575" y="769719"/>
            <a:ext cx="120364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404040"/>
                </a:solidFill>
                <a:latin typeface="inherit"/>
                <a:cs typeface="Arial" pitchFamily="34" charset="0"/>
              </a:rPr>
              <a:t>Конструктор дидактических игр </a:t>
            </a:r>
            <a:endParaRPr lang="ru-RU" sz="3200" b="1" dirty="0" smtClean="0">
              <a:solidFill>
                <a:srgbClr val="404040"/>
              </a:solidFill>
              <a:latin typeface="inherit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404040"/>
                </a:solidFill>
                <a:latin typeface="inherit"/>
                <a:cs typeface="Arial" pitchFamily="34" charset="0"/>
              </a:rPr>
              <a:t>«</a:t>
            </a:r>
            <a:r>
              <a:rPr lang="ru-RU" sz="3200" b="1" dirty="0">
                <a:solidFill>
                  <a:srgbClr val="404040"/>
                </a:solidFill>
                <a:latin typeface="inherit"/>
                <a:cs typeface="Arial" pitchFamily="34" charset="0"/>
              </a:rPr>
              <a:t>Собери слово/предложение»</a:t>
            </a:r>
            <a:endParaRPr lang="ru-RU" sz="2400" b="1" dirty="0">
              <a:solidFill>
                <a:srgbClr val="404040"/>
              </a:solidFill>
              <a:latin typeface="Oswald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0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4" t="38994" r="21883" b="34420"/>
          <a:stretch/>
        </p:blipFill>
        <p:spPr bwMode="auto">
          <a:xfrm>
            <a:off x="155575" y="1447800"/>
            <a:ext cx="11850872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83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1" t="22778" r="24687" b="17778"/>
          <a:stretch/>
        </p:blipFill>
        <p:spPr bwMode="auto">
          <a:xfrm>
            <a:off x="2228850" y="742950"/>
            <a:ext cx="727710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12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6" t="16482" r="2708" b="12778"/>
          <a:stretch/>
        </p:blipFill>
        <p:spPr bwMode="auto">
          <a:xfrm>
            <a:off x="0" y="704850"/>
            <a:ext cx="12192000" cy="615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8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8" t="12592" r="29271" b="13704"/>
          <a:stretch/>
        </p:blipFill>
        <p:spPr bwMode="auto">
          <a:xfrm>
            <a:off x="755107" y="647700"/>
            <a:ext cx="8293643" cy="621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http://qrcoder.ru/code/?file%3A%2F%2F%2FC%3A%2FUsers%2FNew%2FDesktop%2F%25D0%259C%25D0%25BE%25D1%2581%25D0%25BA%25D0%25B2%25D0%25B0%25202025%2F%25D0%2590%25D0%25B1%25D0%25B8%25D1%2588%25D0%25B5%25D0%25B2%25D0%25B0%2520%25D0%2590%25D0%259F%2Fdeepseek_html_20251123_86f568.html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012" y="2171107"/>
            <a:ext cx="2634018" cy="263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6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НейроТекстер | НейроТекстер - это ваш личный ассистент-нейросеть для умной  работы с текстом. 2025 | ВКонтак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889054"/>
            <a:ext cx="4141195" cy="414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17816" y="1889054"/>
            <a:ext cx="526637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err="1"/>
              <a:t>НейроТекстер</a:t>
            </a:r>
            <a:endParaRPr lang="ru-RU" sz="6600" dirty="0"/>
          </a:p>
        </p:txBody>
      </p:sp>
      <p:pic>
        <p:nvPicPr>
          <p:cNvPr id="12292" name="Picture 4" descr="http://qrcoder.ru/code/?https%3A%2F%2Fneuro-texter.ru%2F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425" y="2833277"/>
            <a:ext cx="2683159" cy="268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6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" t="15938" r="12500" b="11877"/>
          <a:stretch/>
        </p:blipFill>
        <p:spPr bwMode="auto">
          <a:xfrm>
            <a:off x="0" y="854259"/>
            <a:ext cx="12192000" cy="5877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84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514" y="1300985"/>
            <a:ext cx="4849178" cy="48491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31061" y="597266"/>
            <a:ext cx="3385157" cy="695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5400"/>
              </a:lnSpc>
            </a:pPr>
            <a:r>
              <a:rPr lang="en-US" sz="2800" b="1" dirty="0" err="1">
                <a:solidFill>
                  <a:srgbClr val="002060"/>
                </a:solidFill>
                <a:latin typeface="Onest Regular"/>
                <a:ea typeface="Source Serif 4 Semi Bold" pitchFamily="34" charset="-122"/>
                <a:cs typeface="Source Serif 4 Semi Bold" pitchFamily="34" charset="-120"/>
              </a:rPr>
              <a:t>Поколение</a:t>
            </a:r>
            <a:r>
              <a:rPr lang="en-US" sz="2800" b="1" dirty="0">
                <a:solidFill>
                  <a:srgbClr val="002060"/>
                </a:solidFill>
                <a:latin typeface="Onest Regular"/>
                <a:ea typeface="Source Serif 4 Semi Bold" pitchFamily="34" charset="-122"/>
                <a:cs typeface="Source Serif 4 Semi Bold" pitchFamily="34" charset="-12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Onest Regular"/>
                <a:ea typeface="Source Serif 4 Semi Bold" pitchFamily="34" charset="-122"/>
                <a:cs typeface="Source Serif 4 Semi Bold" pitchFamily="34" charset="-120"/>
              </a:rPr>
              <a:t>Зумеров</a:t>
            </a:r>
            <a:endParaRPr lang="en-US" sz="2800" b="1" dirty="0">
              <a:latin typeface="Onest Regula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069" y="1321302"/>
            <a:ext cx="667375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en-US" dirty="0" err="1">
                <a:latin typeface="Onest Regular" pitchFamily="2" charset="0"/>
              </a:rPr>
              <a:t>Родились</a:t>
            </a:r>
            <a:r>
              <a:rPr lang="en-US" dirty="0">
                <a:latin typeface="Onest Regular" pitchFamily="2" charset="0"/>
              </a:rPr>
              <a:t> в </a:t>
            </a:r>
            <a:r>
              <a:rPr lang="en-US" dirty="0" err="1">
                <a:latin typeface="Onest Regular" pitchFamily="2" charset="0"/>
              </a:rPr>
              <a:t>эпоху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интернета</a:t>
            </a:r>
            <a:r>
              <a:rPr lang="en-US" dirty="0">
                <a:latin typeface="Onest Regular" pitchFamily="2" charset="0"/>
              </a:rPr>
              <a:t> и </a:t>
            </a:r>
            <a:r>
              <a:rPr lang="en-US" dirty="0" err="1">
                <a:latin typeface="Onest Regular" pitchFamily="2" charset="0"/>
              </a:rPr>
              <a:t>смартфонов</a:t>
            </a:r>
            <a:r>
              <a:rPr lang="en-US" dirty="0">
                <a:latin typeface="Onest Regular" pitchFamily="2" charset="0"/>
              </a:rPr>
              <a:t>, </a:t>
            </a:r>
            <a:r>
              <a:rPr lang="en-US" dirty="0" err="1">
                <a:latin typeface="Onest Regular" pitchFamily="2" charset="0"/>
              </a:rPr>
              <a:t>не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представляют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жизни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без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технологий</a:t>
            </a:r>
            <a:r>
              <a:rPr lang="en-US" dirty="0">
                <a:latin typeface="Onest Regular" pitchFamily="2" charset="0"/>
              </a:rPr>
              <a:t>. </a:t>
            </a:r>
            <a:r>
              <a:rPr lang="en-US" dirty="0" err="1">
                <a:latin typeface="Onest Regular" pitchFamily="2" charset="0"/>
              </a:rPr>
              <a:t>Для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них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цифровое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пространство</a:t>
            </a:r>
            <a:r>
              <a:rPr lang="en-US" dirty="0">
                <a:latin typeface="Onest Regular" pitchFamily="2" charset="0"/>
              </a:rPr>
              <a:t> — </a:t>
            </a:r>
            <a:r>
              <a:rPr lang="en-US" dirty="0" err="1">
                <a:latin typeface="Onest Regular" pitchFamily="2" charset="0"/>
              </a:rPr>
              <a:t>это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естественная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среда</a:t>
            </a:r>
            <a:r>
              <a:rPr lang="en-US" dirty="0">
                <a:latin typeface="Onest Regular" pitchFamily="2" charset="0"/>
              </a:rPr>
              <a:t> </a:t>
            </a:r>
            <a:r>
              <a:rPr lang="en-US" dirty="0" err="1">
                <a:latin typeface="Onest Regular" pitchFamily="2" charset="0"/>
              </a:rPr>
              <a:t>обитания</a:t>
            </a:r>
            <a:r>
              <a:rPr lang="en-US" dirty="0">
                <a:latin typeface="Onest Regular" pitchFamily="2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1068" y="2567797"/>
            <a:ext cx="655092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Активно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используют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соцсети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,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онлайн-игры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,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цифровые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коммуникации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для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общения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,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обучения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и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развлечений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.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Они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мастера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мультитаскинга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и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потребления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контента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.</a:t>
            </a:r>
            <a:endParaRPr lang="en-US" dirty="0">
              <a:latin typeface="Onest Regular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1068" y="3787877"/>
            <a:ext cx="643719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две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трети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подростков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активно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используют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мобильные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приложения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для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поддержания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своего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ментального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и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физического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здоровья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.</a:t>
            </a:r>
            <a:endParaRPr lang="en-US" dirty="0">
              <a:latin typeface="Onest Regular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1068" y="5139520"/>
            <a:ext cx="6892446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Ценят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психологическое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 smtClean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здоровье</a:t>
            </a:r>
            <a:r>
              <a:rPr lang="en-US" dirty="0" smtClean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и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индивидуальность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.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Они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открыты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к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разнообразию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и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стремятся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к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самовыражению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.</a:t>
            </a:r>
            <a:endParaRPr lang="en-US" dirty="0">
              <a:latin typeface="Onest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06740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2" t="18084" r="19828" b="7280"/>
          <a:stretch/>
        </p:blipFill>
        <p:spPr bwMode="auto">
          <a:xfrm>
            <a:off x="1498371" y="772510"/>
            <a:ext cx="8859573" cy="608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37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neuro-texte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2869" y="703537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76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4" t="18698" b="10192"/>
          <a:stretch/>
        </p:blipFill>
        <p:spPr bwMode="auto">
          <a:xfrm>
            <a:off x="1813034" y="756744"/>
            <a:ext cx="8812924" cy="573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80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0" t="19923" r="7413" b="20307"/>
          <a:stretch/>
        </p:blipFill>
        <p:spPr bwMode="auto">
          <a:xfrm>
            <a:off x="35614" y="898634"/>
            <a:ext cx="12120772" cy="558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24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64217" y="3226853"/>
            <a:ext cx="42920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hlinkClick r:id="rId3"/>
              </a:rPr>
              <a:t>TRYCHATGPT</a:t>
            </a:r>
            <a:endParaRPr lang="ru-RU" sz="6000" dirty="0"/>
          </a:p>
        </p:txBody>
      </p:sp>
      <p:pic>
        <p:nvPicPr>
          <p:cNvPr id="10242" name="Picture 2" descr="ChatGPT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29" y="2253849"/>
            <a:ext cx="2996631" cy="299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http://qrcoder.ru/code/?https%3A%2F%2Ftrychatgpt.ru%2F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947" y="2294363"/>
            <a:ext cx="2956115" cy="295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9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15479" r="16466" b="35785"/>
          <a:stretch/>
        </p:blipFill>
        <p:spPr bwMode="auto">
          <a:xfrm>
            <a:off x="341194" y="655445"/>
            <a:ext cx="11509954" cy="6182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2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6841" y="1315157"/>
            <a:ext cx="11704131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Конечно! Вот примерная программа обучения татарскому языку для достижения уровня В1, учитывая ваш текущий уровень А2 и ваше время — 4 часа в неделю. Она разбита по дням, чтобы вы могли равномерно распределять нагрузку и постепенно продвигаться вперёд.</a:t>
            </a:r>
          </a:p>
          <a:p>
            <a:endParaRPr lang="ru-RU" sz="2800" dirty="0"/>
          </a:p>
          <a:p>
            <a:r>
              <a:rPr lang="ru-RU" sz="2800" b="1" dirty="0" smtClean="0"/>
              <a:t>Общая </a:t>
            </a:r>
            <a:r>
              <a:rPr lang="ru-RU" sz="2800" b="1" dirty="0"/>
              <a:t>структура</a:t>
            </a:r>
            <a:r>
              <a:rPr lang="ru-RU" sz="2800" b="1" dirty="0" smtClean="0"/>
              <a:t>:</a:t>
            </a:r>
            <a:endParaRPr lang="en-US" sz="2800" b="1" dirty="0" smtClean="0"/>
          </a:p>
          <a:p>
            <a:r>
              <a:rPr lang="ru-RU" sz="2800" dirty="0" smtClean="0"/>
              <a:t>- </a:t>
            </a:r>
            <a:r>
              <a:rPr lang="ru-RU" sz="2800" dirty="0"/>
              <a:t>Общая продолжительность: примерно 9-12 месяцев</a:t>
            </a:r>
          </a:p>
          <a:p>
            <a:r>
              <a:rPr lang="ru-RU" sz="2800" dirty="0"/>
              <a:t>- Формат занятий: теоретическая часть, практика, повторение, </a:t>
            </a:r>
            <a:r>
              <a:rPr lang="ru-RU" sz="2800" dirty="0" err="1"/>
              <a:t>аудирование</a:t>
            </a:r>
            <a:r>
              <a:rPr lang="ru-RU" sz="2800" dirty="0"/>
              <a:t>, говорение</a:t>
            </a:r>
          </a:p>
          <a:p>
            <a:r>
              <a:rPr lang="ru-RU" sz="2800" dirty="0" smtClean="0"/>
              <a:t>Еженедельное </a:t>
            </a:r>
            <a:r>
              <a:rPr lang="ru-RU" sz="2800" dirty="0"/>
              <a:t>расписание (пример на 4 дня, по 1 часу)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142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6727" y="849932"/>
            <a:ext cx="11505063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День </a:t>
            </a:r>
            <a:r>
              <a:rPr lang="ru-RU" sz="2800" b="1" dirty="0"/>
              <a:t>1: Грамматика и </a:t>
            </a:r>
            <a:r>
              <a:rPr lang="ru-RU" sz="2800" b="1" dirty="0" smtClean="0"/>
              <a:t>лексика</a:t>
            </a:r>
            <a:endParaRPr lang="en-US" sz="2800" b="1" dirty="0" smtClean="0"/>
          </a:p>
          <a:p>
            <a:r>
              <a:rPr lang="ru-RU" sz="2800" dirty="0" smtClean="0"/>
              <a:t>- </a:t>
            </a:r>
            <a:r>
              <a:rPr lang="ru-RU" sz="2800" dirty="0"/>
              <a:t>Обучение новой грамматической теме (например, время, склонения, спряжения)</a:t>
            </a:r>
          </a:p>
          <a:p>
            <a:r>
              <a:rPr lang="ru-RU" sz="2800" dirty="0"/>
              <a:t>- Запоминание 15-20 новых слов по тематике недели (семья, еда, путешествия и т.д.)</a:t>
            </a:r>
          </a:p>
          <a:p>
            <a:r>
              <a:rPr lang="ru-RU" sz="2800" dirty="0"/>
              <a:t>- Упражнения для закрепления грамматики и лексики</a:t>
            </a:r>
          </a:p>
          <a:p>
            <a:endParaRPr lang="ru-RU" sz="2800" dirty="0"/>
          </a:p>
          <a:p>
            <a:r>
              <a:rPr lang="ru-RU" sz="2800" b="1" dirty="0" smtClean="0"/>
              <a:t>День </a:t>
            </a:r>
            <a:r>
              <a:rPr lang="ru-RU" sz="2800" b="1" dirty="0"/>
              <a:t>2: </a:t>
            </a:r>
            <a:r>
              <a:rPr lang="ru-RU" sz="2800" b="1" dirty="0" err="1"/>
              <a:t>Аудирование</a:t>
            </a:r>
            <a:r>
              <a:rPr lang="ru-RU" sz="2800" b="1" dirty="0"/>
              <a:t> и </a:t>
            </a:r>
            <a:r>
              <a:rPr lang="ru-RU" sz="2800" b="1" dirty="0" smtClean="0"/>
              <a:t>чтение</a:t>
            </a:r>
            <a:endParaRPr lang="en-US" sz="2800" b="1" dirty="0" smtClean="0"/>
          </a:p>
          <a:p>
            <a:r>
              <a:rPr lang="ru-RU" sz="2800" dirty="0" smtClean="0"/>
              <a:t>- </a:t>
            </a:r>
            <a:r>
              <a:rPr lang="ru-RU" sz="2800" dirty="0"/>
              <a:t>Просмотр коротких видео или аудиозаписей на татарском (например, новости, диалоги, </a:t>
            </a:r>
            <a:r>
              <a:rPr lang="ru-RU" sz="2800" dirty="0" err="1"/>
              <a:t>подкасты</a:t>
            </a:r>
            <a:r>
              <a:rPr lang="ru-RU" sz="2800" dirty="0"/>
              <a:t>)</a:t>
            </a:r>
          </a:p>
          <a:p>
            <a:r>
              <a:rPr lang="ru-RU" sz="2800" dirty="0"/>
              <a:t>- Чтение коротких текстов или статей (адаптированных под уровень)</a:t>
            </a:r>
          </a:p>
          <a:p>
            <a:r>
              <a:rPr lang="ru-RU" sz="2800" dirty="0"/>
              <a:t>- Выполнение заданий на понимание услышанного/прочитанного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14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71015" y="1370637"/>
            <a:ext cx="10849969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День </a:t>
            </a:r>
            <a:r>
              <a:rPr lang="ru-RU" sz="2800" b="1" dirty="0"/>
              <a:t>3: Говорение и </a:t>
            </a:r>
            <a:r>
              <a:rPr lang="ru-RU" sz="2800" b="1" dirty="0" smtClean="0"/>
              <a:t>практика</a:t>
            </a:r>
            <a:endParaRPr lang="en-US" sz="2800" b="1" dirty="0" smtClean="0"/>
          </a:p>
          <a:p>
            <a:r>
              <a:rPr lang="ru-RU" sz="2800" dirty="0" smtClean="0"/>
              <a:t>- </a:t>
            </a:r>
            <a:r>
              <a:rPr lang="ru-RU" sz="2800" dirty="0"/>
              <a:t>Повторение изученных слов и грамматических правил</a:t>
            </a:r>
          </a:p>
          <a:p>
            <a:r>
              <a:rPr lang="ru-RU" sz="2800" dirty="0"/>
              <a:t>- Практика устной речи: монолог, диалоги, рассказы на тему недели</a:t>
            </a:r>
          </a:p>
          <a:p>
            <a:r>
              <a:rPr lang="ru-RU" sz="2800" dirty="0"/>
              <a:t>- Использование онлайн-ресурсов или занятий с репетитором (если есть возможность)</a:t>
            </a:r>
          </a:p>
          <a:p>
            <a:endParaRPr lang="ru-RU" sz="2800" dirty="0"/>
          </a:p>
          <a:p>
            <a:r>
              <a:rPr lang="ru-RU" sz="2800" b="1" dirty="0" smtClean="0"/>
              <a:t>День </a:t>
            </a:r>
            <a:r>
              <a:rPr lang="ru-RU" sz="2800" b="1" dirty="0"/>
              <a:t>4: Письмо и </a:t>
            </a:r>
            <a:r>
              <a:rPr lang="ru-RU" sz="2800" b="1" dirty="0" smtClean="0"/>
              <a:t>повторение</a:t>
            </a:r>
            <a:endParaRPr lang="en-US" sz="2800" b="1" dirty="0" smtClean="0"/>
          </a:p>
          <a:p>
            <a:r>
              <a:rPr lang="ru-RU" sz="2800" dirty="0" smtClean="0"/>
              <a:t>- </a:t>
            </a:r>
            <a:r>
              <a:rPr lang="ru-RU" sz="2800" dirty="0"/>
              <a:t>Написание короткого эссе, описания или диалога</a:t>
            </a:r>
          </a:p>
          <a:p>
            <a:r>
              <a:rPr lang="ru-RU" sz="2800" dirty="0"/>
              <a:t>- Повторение пройденного материала за неделю</a:t>
            </a:r>
          </a:p>
          <a:p>
            <a:r>
              <a:rPr lang="ru-RU" sz="2800" dirty="0"/>
              <a:t>- Обратная связь (самоанализ или с репетитором)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690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2264" y="731336"/>
            <a:ext cx="1132764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Месячный </a:t>
            </a:r>
            <a:r>
              <a:rPr lang="ru-RU" sz="2800" b="1" dirty="0"/>
              <a:t>план (общие темы и прогресс)</a:t>
            </a:r>
          </a:p>
          <a:p>
            <a:endParaRPr lang="ru-RU" sz="2800" dirty="0"/>
          </a:p>
          <a:p>
            <a:pPr marL="514350" indent="-514350">
              <a:buAutoNum type="arabicPeriod"/>
            </a:pPr>
            <a:r>
              <a:rPr lang="ru-RU" sz="2800" b="1" dirty="0" smtClean="0"/>
              <a:t>Месяц </a:t>
            </a:r>
            <a:r>
              <a:rPr lang="ru-RU" sz="2800" b="1" dirty="0"/>
              <a:t>1-2</a:t>
            </a:r>
            <a:r>
              <a:rPr lang="ru-RU" sz="2800" b="1" dirty="0" smtClean="0"/>
              <a:t>:</a:t>
            </a:r>
            <a:endParaRPr lang="en-US" sz="2800" b="1" dirty="0" smtClean="0"/>
          </a:p>
          <a:p>
            <a:r>
              <a:rPr lang="ru-RU" sz="2800" dirty="0" smtClean="0"/>
              <a:t>   </a:t>
            </a:r>
            <a:r>
              <a:rPr lang="ru-RU" sz="2800" dirty="0"/>
              <a:t>- Повторение базовых грамматических правил, личные местоимения, существительные, глаголы в настоящем времени</a:t>
            </a:r>
          </a:p>
          <a:p>
            <a:r>
              <a:rPr lang="ru-RU" sz="2800" dirty="0"/>
              <a:t>   - Лексика по семье, числа, дни недели, базовые фразы для повседневного общения</a:t>
            </a:r>
          </a:p>
          <a:p>
            <a:endParaRPr lang="ru-RU" sz="2800" dirty="0"/>
          </a:p>
          <a:p>
            <a:r>
              <a:rPr lang="ru-RU" sz="2800" b="1" dirty="0"/>
              <a:t>2. </a:t>
            </a:r>
            <a:r>
              <a:rPr lang="ru-RU" sz="2800" b="1" dirty="0" smtClean="0"/>
              <a:t>Месяц </a:t>
            </a:r>
            <a:r>
              <a:rPr lang="ru-RU" sz="2800" b="1" dirty="0"/>
              <a:t>3-4</a:t>
            </a:r>
            <a:r>
              <a:rPr lang="ru-RU" sz="2800" b="1" dirty="0" smtClean="0"/>
              <a:t>:   </a:t>
            </a:r>
            <a:endParaRPr lang="en-US" sz="2800" b="1" dirty="0" smtClean="0"/>
          </a:p>
          <a:p>
            <a:r>
              <a:rPr lang="ru-RU" sz="2800" dirty="0" smtClean="0"/>
              <a:t>- </a:t>
            </a:r>
            <a:r>
              <a:rPr lang="ru-RU" sz="2800" dirty="0"/>
              <a:t>Прошедшее время, ближайшее будущее, вопросительные конструкции</a:t>
            </a:r>
          </a:p>
          <a:p>
            <a:r>
              <a:rPr lang="ru-RU" sz="2800" dirty="0"/>
              <a:t>   - Темы: дом, работа, покупки</a:t>
            </a:r>
          </a:p>
          <a:p>
            <a:r>
              <a:rPr lang="ru-RU" sz="2800" dirty="0"/>
              <a:t>   - Разговорные упражнения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34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514" y="1300985"/>
            <a:ext cx="4849178" cy="4849178"/>
          </a:xfrm>
          <a:prstGeom prst="rect">
            <a:avLst/>
          </a:prstGeom>
        </p:spPr>
      </p:pic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695" y="1185432"/>
            <a:ext cx="4964731" cy="49647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31061" y="597266"/>
            <a:ext cx="3431645" cy="703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5400"/>
              </a:lnSpc>
            </a:pPr>
            <a:r>
              <a:rPr lang="en-US" sz="2800" b="1" dirty="0" err="1">
                <a:solidFill>
                  <a:srgbClr val="002060"/>
                </a:solidFill>
                <a:latin typeface="Onest Regular"/>
                <a:ea typeface="Source Serif 4 Semi Bold" pitchFamily="34" charset="-122"/>
                <a:cs typeface="Source Serif 4 Semi Bold" pitchFamily="34" charset="-120"/>
              </a:rPr>
              <a:t>Поколение</a:t>
            </a:r>
            <a:r>
              <a:rPr lang="en-US" sz="2800" b="1" dirty="0">
                <a:solidFill>
                  <a:srgbClr val="002060"/>
                </a:solidFill>
                <a:latin typeface="Onest Regular"/>
                <a:ea typeface="Source Serif 4 Semi Bold" pitchFamily="34" charset="-122"/>
                <a:cs typeface="Source Serif 4 Semi Bold" pitchFamily="34" charset="-12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Onest Regular"/>
                <a:ea typeface="Source Serif 4 Semi Bold" pitchFamily="34" charset="-122"/>
                <a:cs typeface="Source Serif 4 Semi Bold" pitchFamily="34" charset="-120"/>
              </a:rPr>
              <a:t>Альфа</a:t>
            </a:r>
            <a:endParaRPr lang="en-US" sz="2800" b="1" dirty="0">
              <a:latin typeface="Onest Regula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069" y="1321302"/>
            <a:ext cx="680162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ru-RU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Родились с 2011 по 2024 год, являются первыми полностью цифровыми детьми, которые никогда не знали мира без интернета и гаджетов.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1068" y="2567797"/>
            <a:ext cx="655092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ru-RU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Гаджеты для них — не просто игрушки, а многофункциональные инструменты, которые они осваивают с раннего возраста для обучения и развития</a:t>
            </a:r>
            <a:r>
              <a:rPr lang="ru-RU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1068" y="3787877"/>
            <a:ext cx="643719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950"/>
              </a:lnSpc>
              <a:buSzPct val="100000"/>
              <a:buChar char="•"/>
            </a:pPr>
            <a:r>
              <a:rPr lang="ru-RU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Обладают высокой технологической грамотностью и гибкостью мышления, легко адаптируясь к новым цифровым инновациям.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1068" y="5139520"/>
            <a:ext cx="689244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650"/>
              </a:lnSpc>
              <a:buFont typeface="Arial" pitchFamily="34" charset="0"/>
              <a:buChar char="•"/>
            </a:pP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Часто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находятся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под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гиперопекой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родителей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,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что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приводит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к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более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позднему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самостоятельному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времяпрепровождению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и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принятию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 </a:t>
            </a:r>
            <a:r>
              <a:rPr lang="en-US" dirty="0" err="1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решений</a:t>
            </a:r>
            <a:r>
              <a:rPr lang="en-US" dirty="0">
                <a:solidFill>
                  <a:srgbClr val="272525"/>
                </a:solidFill>
                <a:latin typeface="Onest Regular"/>
                <a:ea typeface="Source Sans 3" pitchFamily="34" charset="-122"/>
                <a:cs typeface="Source Sans 3" pitchFamily="34" charset="-120"/>
              </a:rPr>
              <a:t>.</a:t>
            </a:r>
            <a:endParaRPr lang="en-US" dirty="0">
              <a:latin typeface="Onest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21107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64201" y="966382"/>
            <a:ext cx="100268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3. </a:t>
            </a:r>
            <a:r>
              <a:rPr lang="ru-RU" sz="2000" dirty="0" smtClean="0"/>
              <a:t>Месяц 5-6</a:t>
            </a:r>
            <a:endParaRPr lang="en-US" sz="2000" dirty="0" smtClean="0"/>
          </a:p>
          <a:p>
            <a:r>
              <a:rPr lang="ru-RU" sz="2000" dirty="0" smtClean="0"/>
              <a:t>   </a:t>
            </a:r>
            <a:r>
              <a:rPr lang="ru-RU" sz="2000" dirty="0"/>
              <a:t>- Сложные конструкции, отрицания, падежи</a:t>
            </a:r>
          </a:p>
          <a:p>
            <a:r>
              <a:rPr lang="ru-RU" sz="2000" dirty="0"/>
              <a:t>   - Темы: хобби, путешествия, культура</a:t>
            </a:r>
          </a:p>
          <a:p>
            <a:r>
              <a:rPr lang="ru-RU" sz="2000" dirty="0"/>
              <a:t>   - Анализ коротких текстов и аудиоматериалов</a:t>
            </a:r>
          </a:p>
          <a:p>
            <a:endParaRPr lang="ru-RU" sz="2000" dirty="0"/>
          </a:p>
          <a:p>
            <a:r>
              <a:rPr lang="ru-RU" sz="2000" dirty="0"/>
              <a:t>4. </a:t>
            </a:r>
            <a:r>
              <a:rPr lang="ru-RU" sz="2000" dirty="0" smtClean="0"/>
              <a:t>Месяц </a:t>
            </a:r>
            <a:r>
              <a:rPr lang="ru-RU" sz="2000" dirty="0"/>
              <a:t>7-9</a:t>
            </a:r>
            <a:r>
              <a:rPr lang="ru-RU" sz="2000" dirty="0" smtClean="0"/>
              <a:t>:  </a:t>
            </a:r>
            <a:endParaRPr lang="en-US" sz="2000" dirty="0" smtClean="0"/>
          </a:p>
          <a:p>
            <a:r>
              <a:rPr lang="ru-RU" sz="2000" dirty="0" smtClean="0"/>
              <a:t> </a:t>
            </a:r>
            <a:r>
              <a:rPr lang="ru-RU" sz="2000" dirty="0"/>
              <a:t>- Развитие навыков письменной речи и беглого говорения</a:t>
            </a:r>
          </a:p>
          <a:p>
            <a:r>
              <a:rPr lang="ru-RU" sz="2000" dirty="0"/>
              <a:t>   - Темы: здравоохранение, образование, новости</a:t>
            </a:r>
          </a:p>
          <a:p>
            <a:r>
              <a:rPr lang="ru-RU" sz="2000" dirty="0"/>
              <a:t>   - Подготовка к экзамену В1: моделированные тесты и диалоги</a:t>
            </a:r>
          </a:p>
          <a:p>
            <a:endParaRPr lang="ru-RU" sz="2000" dirty="0"/>
          </a:p>
          <a:p>
            <a:r>
              <a:rPr lang="ru-RU" sz="2000" dirty="0" smtClean="0"/>
              <a:t>Рекомендации</a:t>
            </a:r>
            <a:r>
              <a:rPr lang="ru-RU" sz="2000" dirty="0"/>
              <a:t>:</a:t>
            </a:r>
          </a:p>
          <a:p>
            <a:r>
              <a:rPr lang="ru-RU" sz="2000" dirty="0"/>
              <a:t>- Постоянно повторяйте пройденный материал.</a:t>
            </a:r>
          </a:p>
          <a:p>
            <a:r>
              <a:rPr lang="ru-RU" sz="2000" dirty="0"/>
              <a:t>- Используйте онлайн-ресурсы: видео, </a:t>
            </a:r>
            <a:r>
              <a:rPr lang="ru-RU" sz="2000" dirty="0" err="1"/>
              <a:t>подкасты</a:t>
            </a:r>
            <a:r>
              <a:rPr lang="ru-RU" sz="2000" dirty="0"/>
              <a:t>, приложения для изучения татарского.</a:t>
            </a:r>
          </a:p>
          <a:p>
            <a:r>
              <a:rPr lang="ru-RU" sz="2000" dirty="0"/>
              <a:t>- Общайтесь с носителями языка, если есть возможность.</a:t>
            </a:r>
          </a:p>
          <a:p>
            <a:r>
              <a:rPr lang="ru-RU" sz="2000" dirty="0"/>
              <a:t>- В конце каждого месяца делайте небольшие тесты для оценки прогресса.</a:t>
            </a:r>
          </a:p>
          <a:p>
            <a:endParaRPr lang="ru-RU" sz="2000" dirty="0"/>
          </a:p>
          <a:p>
            <a:r>
              <a:rPr lang="ru-RU" sz="2000" dirty="0"/>
              <a:t>Если хотите, я могу помочь вам подобрать конкретные учебные материалы или дать дополнительные советы по эффективной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112307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996417"/>
            <a:ext cx="784307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Лексика и темы по теме «Семья»</a:t>
            </a:r>
          </a:p>
          <a:p>
            <a:r>
              <a:rPr lang="ru-RU" sz="2000" b="1" dirty="0"/>
              <a:t>Основные слова и фразы:</a:t>
            </a:r>
            <a:endParaRPr lang="ru-RU" sz="2000" dirty="0"/>
          </a:p>
          <a:p>
            <a:r>
              <a:rPr lang="ru-RU" sz="2000" dirty="0" err="1"/>
              <a:t>гаилә</a:t>
            </a:r>
            <a:r>
              <a:rPr lang="ru-RU" sz="2000" dirty="0"/>
              <a:t> — семья</a:t>
            </a:r>
          </a:p>
          <a:p>
            <a:r>
              <a:rPr lang="ru-RU" sz="2000" dirty="0" err="1"/>
              <a:t>әти</a:t>
            </a:r>
            <a:r>
              <a:rPr lang="ru-RU" sz="2000" dirty="0"/>
              <a:t> — отец</a:t>
            </a:r>
          </a:p>
          <a:p>
            <a:r>
              <a:rPr lang="ru-RU" sz="2000" dirty="0" err="1"/>
              <a:t>әни</a:t>
            </a:r>
            <a:r>
              <a:rPr lang="ru-RU" sz="2000" dirty="0"/>
              <a:t> — мама</a:t>
            </a:r>
          </a:p>
          <a:p>
            <a:r>
              <a:rPr lang="ru-RU" sz="2000" dirty="0" err="1"/>
              <a:t>абый</a:t>
            </a:r>
            <a:r>
              <a:rPr lang="ru-RU" sz="2000" dirty="0"/>
              <a:t> — старший брат</a:t>
            </a:r>
          </a:p>
          <a:p>
            <a:r>
              <a:rPr lang="ru-RU" sz="2000" dirty="0" err="1"/>
              <a:t>апа</a:t>
            </a:r>
            <a:r>
              <a:rPr lang="ru-RU" sz="2000" dirty="0"/>
              <a:t> — бабушка</a:t>
            </a:r>
          </a:p>
          <a:p>
            <a:r>
              <a:rPr lang="ru-RU" sz="2000" dirty="0" err="1"/>
              <a:t>бабай</a:t>
            </a:r>
            <a:r>
              <a:rPr lang="ru-RU" sz="2000" dirty="0"/>
              <a:t> — дедушка</a:t>
            </a:r>
          </a:p>
          <a:p>
            <a:r>
              <a:rPr lang="ru-RU" sz="2000" dirty="0" err="1"/>
              <a:t>апа-сеңел</a:t>
            </a:r>
            <a:r>
              <a:rPr lang="ru-RU" sz="2000" dirty="0"/>
              <a:t> — сестра</a:t>
            </a:r>
          </a:p>
          <a:p>
            <a:r>
              <a:rPr lang="ru-RU" sz="2000" dirty="0" err="1"/>
              <a:t>балалар</a:t>
            </a:r>
            <a:r>
              <a:rPr lang="ru-RU" sz="2000" dirty="0"/>
              <a:t> — дети</a:t>
            </a:r>
          </a:p>
          <a:p>
            <a:r>
              <a:rPr lang="ru-RU" sz="2000" dirty="0" err="1"/>
              <a:t>гаилә</a:t>
            </a:r>
            <a:r>
              <a:rPr lang="ru-RU" sz="2000" dirty="0"/>
              <a:t> </a:t>
            </a:r>
            <a:r>
              <a:rPr lang="ru-RU" sz="2000" dirty="0" err="1"/>
              <a:t>хәле</a:t>
            </a:r>
            <a:r>
              <a:rPr lang="ru-RU" sz="2000" dirty="0"/>
              <a:t> — семейное положение</a:t>
            </a:r>
          </a:p>
          <a:p>
            <a:r>
              <a:rPr lang="ru-RU" sz="2000" dirty="0" err="1"/>
              <a:t>гаилә</a:t>
            </a:r>
            <a:r>
              <a:rPr lang="ru-RU" sz="2000" dirty="0"/>
              <a:t> </a:t>
            </a:r>
            <a:r>
              <a:rPr lang="ru-RU" sz="2000" dirty="0" err="1"/>
              <a:t>әгъзасы</a:t>
            </a:r>
            <a:r>
              <a:rPr lang="ru-RU" sz="2000" dirty="0"/>
              <a:t> — член семьи</a:t>
            </a:r>
          </a:p>
          <a:p>
            <a:r>
              <a:rPr lang="ru-RU" sz="2000" b="1" dirty="0" smtClean="0"/>
              <a:t>Базовые </a:t>
            </a:r>
            <a:r>
              <a:rPr lang="ru-RU" sz="2000" b="1" dirty="0"/>
              <a:t>выражения:</a:t>
            </a:r>
            <a:endParaRPr lang="ru-RU" sz="2000" dirty="0"/>
          </a:p>
          <a:p>
            <a:r>
              <a:rPr lang="ru-RU" sz="2000" dirty="0" err="1"/>
              <a:t>Үз</a:t>
            </a:r>
            <a:r>
              <a:rPr lang="ru-RU" sz="2000" dirty="0"/>
              <a:t> </a:t>
            </a:r>
            <a:r>
              <a:rPr lang="ru-RU" sz="2000" dirty="0" err="1"/>
              <a:t>гаиләм</a:t>
            </a:r>
            <a:r>
              <a:rPr lang="ru-RU" sz="2000" dirty="0"/>
              <a:t> — Моя семья</a:t>
            </a:r>
          </a:p>
          <a:p>
            <a:r>
              <a:rPr lang="ru-RU" sz="2000" dirty="0"/>
              <a:t>Минем </a:t>
            </a:r>
            <a:r>
              <a:rPr lang="ru-RU" sz="2000" dirty="0" err="1"/>
              <a:t>әти</a:t>
            </a:r>
            <a:r>
              <a:rPr lang="ru-RU" sz="2000" dirty="0"/>
              <a:t> — Мой отец</a:t>
            </a:r>
          </a:p>
          <a:p>
            <a:r>
              <a:rPr lang="ru-RU" sz="2000" dirty="0" err="1"/>
              <a:t>Әнием</a:t>
            </a:r>
            <a:r>
              <a:rPr lang="ru-RU" sz="2000" dirty="0"/>
              <a:t> </a:t>
            </a:r>
            <a:r>
              <a:rPr lang="ru-RU" sz="2000" dirty="0" err="1"/>
              <a:t>белән</a:t>
            </a:r>
            <a:r>
              <a:rPr lang="ru-RU" sz="2000" dirty="0"/>
              <a:t> </a:t>
            </a:r>
            <a:r>
              <a:rPr lang="ru-RU" sz="2000" dirty="0" err="1"/>
              <a:t>уртаклашам</a:t>
            </a:r>
            <a:r>
              <a:rPr lang="ru-RU" sz="2000" dirty="0"/>
              <a:t> — Я делюсь с мамой</a:t>
            </a:r>
          </a:p>
          <a:p>
            <a:r>
              <a:rPr lang="ru-RU" sz="2000" dirty="0" err="1"/>
              <a:t>Безнең</a:t>
            </a:r>
            <a:r>
              <a:rPr lang="ru-RU" sz="2000" dirty="0"/>
              <a:t> </a:t>
            </a:r>
            <a:r>
              <a:rPr lang="ru-RU" sz="2000" dirty="0" err="1"/>
              <a:t>гаилә</a:t>
            </a:r>
            <a:r>
              <a:rPr lang="ru-RU" sz="2000" dirty="0"/>
              <a:t> </a:t>
            </a:r>
            <a:r>
              <a:rPr lang="ru-RU" sz="2000" dirty="0" err="1"/>
              <a:t>зур</a:t>
            </a:r>
            <a:r>
              <a:rPr lang="ru-RU" sz="2000" dirty="0"/>
              <a:t> — Наша семья большая</a:t>
            </a:r>
          </a:p>
        </p:txBody>
      </p:sp>
    </p:spTree>
    <p:extLst>
      <p:ext uri="{BB962C8B-B14F-4D97-AF65-F5344CB8AC3E}">
        <p14:creationId xmlns:p14="http://schemas.microsoft.com/office/powerpoint/2010/main" val="234542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146" name="Picture 2" descr="Gamma.app: The AI-Powered Tool for Effortless Presentations – Saudiaa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33333" r="11592" b="33333"/>
          <a:stretch/>
        </p:blipFill>
        <p:spPr bwMode="auto">
          <a:xfrm>
            <a:off x="398374" y="2199289"/>
            <a:ext cx="7330966" cy="245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://qrcoder.ru/code/?https%3A%2F%2Fgamma.app%2Fru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35" y="2400844"/>
            <a:ext cx="2614921" cy="261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98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8" t="19003" r="16466" b="12031"/>
          <a:stretch/>
        </p:blipFill>
        <p:spPr bwMode="auto">
          <a:xfrm>
            <a:off x="630621" y="727949"/>
            <a:ext cx="10667999" cy="612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0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6" t="13946" r="25689" b="33333"/>
          <a:stretch/>
        </p:blipFill>
        <p:spPr bwMode="auto">
          <a:xfrm>
            <a:off x="0" y="717330"/>
            <a:ext cx="12192000" cy="613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0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70104" y="1375569"/>
            <a:ext cx="6223794" cy="41067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7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Современные методы и технологии на уроках родного языка: возможности речевых технологий, искусственного интеллекта</a:t>
            </a:r>
            <a:endParaRPr lang="en-US" sz="3700" dirty="0"/>
          </a:p>
        </p:txBody>
      </p:sp>
      <p:sp>
        <p:nvSpPr>
          <p:cNvPr id="4" name="TextBox 3"/>
          <p:cNvSpPr txBox="1"/>
          <p:nvPr/>
        </p:nvSpPr>
        <p:spPr>
          <a:xfrm>
            <a:off x="7535371" y="293846"/>
            <a:ext cx="4504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Пример презентации, созданный в </a:t>
            </a:r>
            <a:r>
              <a:rPr lang="en-US" i="1" dirty="0" smtClean="0">
                <a:solidFill>
                  <a:srgbClr val="FF0000"/>
                </a:solidFill>
              </a:rPr>
              <a:t>GAMMA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74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9847" y="534194"/>
            <a:ext cx="10832307" cy="11426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458"/>
              </a:lnSpc>
            </a:pPr>
            <a:r>
              <a:rPr lang="en-US" sz="36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Трансформация уроков родного языка с помощью технологий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679847" y="2142927"/>
            <a:ext cx="6309817" cy="15537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Искусственный интеллект (ИИ) и речевые технологии меняют традиционное обучение, делая его более динамичным и эффективным. Эти инновации привносят персонализацию, интерактивность и автоматизацию рутинных задач, устанавливая новые стандарты в образовании.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679847" y="3871516"/>
            <a:ext cx="6309817" cy="12430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Согласно исследованию СберУниверситета 2023 года, более 50% преподавателей и 77% студентов считают, что ИИ позитивно повлияет на образование. Это свидетельствует о высоком потенциале и принятии технологий в академической среде.</a:t>
            </a:r>
            <a:endParaRPr lang="en-US" sz="15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882" y="2186582"/>
            <a:ext cx="4048522" cy="404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5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482" y="517624"/>
            <a:ext cx="6523038" cy="9217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625"/>
              </a:lnSpc>
            </a:pPr>
            <a:r>
              <a:rPr lang="en-US" sz="29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Персонализированное обучение с ИИ</a:t>
            </a:r>
            <a:endParaRPr lang="en-US" sz="2900" dirty="0"/>
          </a:p>
        </p:txBody>
      </p:sp>
      <p:sp>
        <p:nvSpPr>
          <p:cNvPr id="4" name="Shape 1"/>
          <p:cNvSpPr/>
          <p:nvPr/>
        </p:nvSpPr>
        <p:spPr>
          <a:xfrm>
            <a:off x="548482" y="1909465"/>
            <a:ext cx="3183136" cy="2395538"/>
          </a:xfrm>
          <a:prstGeom prst="roundRect">
            <a:avLst>
              <a:gd name="adj" fmla="val 3817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548482" y="1890415"/>
            <a:ext cx="3183136" cy="76200"/>
          </a:xfrm>
          <a:prstGeom prst="roundRect">
            <a:avLst>
              <a:gd name="adj" fmla="val 86378"/>
            </a:avLst>
          </a:prstGeom>
          <a:solidFill>
            <a:srgbClr val="BE49DF"/>
          </a:solidFill>
          <a:ln/>
        </p:spPr>
      </p:sp>
      <p:sp>
        <p:nvSpPr>
          <p:cNvPr id="6" name="Shape 3"/>
          <p:cNvSpPr/>
          <p:nvPr/>
        </p:nvSpPr>
        <p:spPr>
          <a:xfrm>
            <a:off x="1905000" y="1674416"/>
            <a:ext cx="470098" cy="470098"/>
          </a:xfrm>
          <a:prstGeom prst="roundRect">
            <a:avLst>
              <a:gd name="adj" fmla="val 162094"/>
            </a:avLst>
          </a:prstGeom>
          <a:solidFill>
            <a:srgbClr val="BE49DF"/>
          </a:solidFill>
          <a:ln/>
        </p:spPr>
      </p:sp>
      <p:sp>
        <p:nvSpPr>
          <p:cNvPr id="7" name="Text 4"/>
          <p:cNvSpPr/>
          <p:nvPr/>
        </p:nvSpPr>
        <p:spPr>
          <a:xfrm>
            <a:off x="2045991" y="1791891"/>
            <a:ext cx="188019" cy="23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00" dirty="0">
                <a:solidFill>
                  <a:srgbClr val="FFFFFF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1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724198" y="2301181"/>
            <a:ext cx="1919684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92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Адаптивный подход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724198" y="2625527"/>
            <a:ext cx="2831703" cy="1503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Системы ИИ анализируют уровень знаний каждого ученика, его сильные и слабые стороны, чтобы предложить индивидуальный учебный план и задания, максимально соответствующие его потребностям.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3888283" y="1909465"/>
            <a:ext cx="3183235" cy="2395538"/>
          </a:xfrm>
          <a:prstGeom prst="roundRect">
            <a:avLst>
              <a:gd name="adj" fmla="val 3817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11" name="Shape 8"/>
          <p:cNvSpPr/>
          <p:nvPr/>
        </p:nvSpPr>
        <p:spPr>
          <a:xfrm>
            <a:off x="3888283" y="1890415"/>
            <a:ext cx="3183235" cy="76200"/>
          </a:xfrm>
          <a:prstGeom prst="roundRect">
            <a:avLst>
              <a:gd name="adj" fmla="val 86378"/>
            </a:avLst>
          </a:prstGeom>
          <a:solidFill>
            <a:srgbClr val="BE49DF"/>
          </a:solidFill>
          <a:ln/>
        </p:spPr>
      </p:sp>
      <p:sp>
        <p:nvSpPr>
          <p:cNvPr id="12" name="Shape 9"/>
          <p:cNvSpPr/>
          <p:nvPr/>
        </p:nvSpPr>
        <p:spPr>
          <a:xfrm>
            <a:off x="5244803" y="1674416"/>
            <a:ext cx="470098" cy="470098"/>
          </a:xfrm>
          <a:prstGeom prst="roundRect">
            <a:avLst>
              <a:gd name="adj" fmla="val 162094"/>
            </a:avLst>
          </a:prstGeom>
          <a:solidFill>
            <a:srgbClr val="BE49DF"/>
          </a:solidFill>
          <a:ln/>
        </p:spPr>
      </p:sp>
      <p:sp>
        <p:nvSpPr>
          <p:cNvPr id="13" name="Text 10"/>
          <p:cNvSpPr/>
          <p:nvPr/>
        </p:nvSpPr>
        <p:spPr>
          <a:xfrm>
            <a:off x="5385793" y="1791891"/>
            <a:ext cx="188019" cy="23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00" dirty="0">
                <a:solidFill>
                  <a:srgbClr val="FFFFFF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2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4064001" y="2301181"/>
            <a:ext cx="1908274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92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Примеры платформ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4064000" y="2625527"/>
            <a:ext cx="2831803" cy="1503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Khan Academy, Tutor AI, Quizlet, Duolingo – это лишь некоторые из адаптивных платформ, которые используют ИИ для персонализации языкового обучения, предлагая интерактивные упражнения и задачи.</a:t>
            </a:r>
            <a:endParaRPr lang="en-US" sz="1200" dirty="0"/>
          </a:p>
        </p:txBody>
      </p:sp>
      <p:sp>
        <p:nvSpPr>
          <p:cNvPr id="16" name="Shape 13"/>
          <p:cNvSpPr/>
          <p:nvPr/>
        </p:nvSpPr>
        <p:spPr>
          <a:xfrm>
            <a:off x="548482" y="4696719"/>
            <a:ext cx="6523038" cy="1643658"/>
          </a:xfrm>
          <a:prstGeom prst="roundRect">
            <a:avLst>
              <a:gd name="adj" fmla="val 5563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17" name="Shape 14"/>
          <p:cNvSpPr/>
          <p:nvPr/>
        </p:nvSpPr>
        <p:spPr>
          <a:xfrm>
            <a:off x="548482" y="4677668"/>
            <a:ext cx="6523038" cy="76200"/>
          </a:xfrm>
          <a:prstGeom prst="roundRect">
            <a:avLst>
              <a:gd name="adj" fmla="val 86378"/>
            </a:avLst>
          </a:prstGeom>
          <a:solidFill>
            <a:srgbClr val="BE49DF"/>
          </a:solidFill>
          <a:ln/>
        </p:spPr>
      </p:sp>
      <p:sp>
        <p:nvSpPr>
          <p:cNvPr id="18" name="Shape 15"/>
          <p:cNvSpPr/>
          <p:nvPr/>
        </p:nvSpPr>
        <p:spPr>
          <a:xfrm>
            <a:off x="3574951" y="4461669"/>
            <a:ext cx="470098" cy="470098"/>
          </a:xfrm>
          <a:prstGeom prst="roundRect">
            <a:avLst>
              <a:gd name="adj" fmla="val 162094"/>
            </a:avLst>
          </a:prstGeom>
          <a:solidFill>
            <a:srgbClr val="BE49DF"/>
          </a:solidFill>
          <a:ln/>
        </p:spPr>
      </p:sp>
      <p:sp>
        <p:nvSpPr>
          <p:cNvPr id="19" name="Text 16"/>
          <p:cNvSpPr/>
          <p:nvPr/>
        </p:nvSpPr>
        <p:spPr>
          <a:xfrm>
            <a:off x="3715941" y="4579144"/>
            <a:ext cx="188019" cy="23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00" dirty="0">
                <a:solidFill>
                  <a:srgbClr val="FFFFFF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3</a:t>
            </a:r>
            <a:endParaRPr lang="en-US" sz="1500" dirty="0"/>
          </a:p>
        </p:txBody>
      </p:sp>
      <p:sp>
        <p:nvSpPr>
          <p:cNvPr id="20" name="Text 17"/>
          <p:cNvSpPr/>
          <p:nvPr/>
        </p:nvSpPr>
        <p:spPr>
          <a:xfrm>
            <a:off x="724198" y="5088434"/>
            <a:ext cx="2691706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92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Повышение эффективности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724198" y="5412780"/>
            <a:ext cx="6171605" cy="751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58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Ученики получают возможность учиться в собственном темпе, что значительно повышает их мотивацию, углубляет понимание материала и улучшает общую эффективность образовательного процесса.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5745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7667" y="422474"/>
            <a:ext cx="11116668" cy="9034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542"/>
              </a:lnSpc>
            </a:pPr>
            <a:r>
              <a:rPr lang="en-US" sz="28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Речевые технологии: распознавание и оценка произношения</a:t>
            </a:r>
            <a:endParaRPr lang="en-US" sz="28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43" y="1166317"/>
            <a:ext cx="5370909" cy="537090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89775" y="1694557"/>
            <a:ext cx="5370909" cy="9826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17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Современные приложения, оснащенные технологиями распознавания речи, играют ключевую роль в улучшении произношения. Они позволяют ученикам получать мгновенную обратную связь, корректировать ошибки и оттачивать свои навыки.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6289775" y="2815432"/>
            <a:ext cx="5370909" cy="4913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917"/>
              </a:lnSpc>
              <a:buSzPct val="100000"/>
              <a:buChar char="•"/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Озвучивание текстов помогает ученикам слышать правильное произношение и интонацию.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6289775" y="3360440"/>
            <a:ext cx="5370909" cy="4913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917"/>
              </a:lnSpc>
              <a:buSzPct val="100000"/>
              <a:buChar char="•"/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Интерактивные упражнения развивают навыки устной речи в контролируемой среде.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6289775" y="3905448"/>
            <a:ext cx="5370909" cy="7369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1917"/>
              </a:lnSpc>
              <a:buSzPct val="100000"/>
              <a:buChar char="•"/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Это особенно ценно как для носителей языка, так и для изучающих русский как иностранный (РКИ), предоставляя им возможность практиковаться без стеснения.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8671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3611" y="787301"/>
            <a:ext cx="6352778" cy="10648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167"/>
              </a:lnSpc>
            </a:pPr>
            <a:r>
              <a:rPr lang="en-US" sz="33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Интерактивные чат-боты на уроках языка</a:t>
            </a:r>
            <a:endParaRPr lang="en-US" sz="33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11" y="2123678"/>
            <a:ext cx="3085902" cy="23175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14586" y="2304654"/>
            <a:ext cx="2723952" cy="1738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Чат-боты, работающие на базе ИИ, способны вести диалоги, которые максимально имитируют живое человеческое общение, создавая комфортную среду для языковой практики.</a:t>
            </a:r>
            <a:endParaRPr lang="en-US" sz="140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0487" y="2123678"/>
            <a:ext cx="3085902" cy="2317552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4081462" y="2304654"/>
            <a:ext cx="2723952" cy="1738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Они предоставляют уникальную возможность практиковать разговорные и письменные навыки в любое удобное время, устраняя барьеры и страх ошибок.</a:t>
            </a:r>
            <a:endParaRPr lang="en-US" sz="14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611" y="4622205"/>
            <a:ext cx="6352778" cy="144839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814586" y="4803180"/>
            <a:ext cx="5990828" cy="869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 помощью чат-ботов можно участвовать в ролевых играх, создавать различные версии текстов и получать мгновенную обратную связь, что способствует быстрому прогрессу.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1792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0186" y="2622098"/>
            <a:ext cx="100311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Onest Regular"/>
              </a:rPr>
              <a:t>Речевые технологии </a:t>
            </a:r>
            <a:r>
              <a:rPr lang="ru-RU" sz="2400" dirty="0">
                <a:latin typeface="Onest Regular"/>
              </a:rPr>
              <a:t>— это </a:t>
            </a:r>
            <a:r>
              <a:rPr lang="ru-RU" sz="2400" dirty="0" smtClean="0">
                <a:latin typeface="Onest Regular"/>
              </a:rPr>
              <a:t>комплекс </a:t>
            </a:r>
            <a:r>
              <a:rPr lang="ru-RU" sz="2400" dirty="0">
                <a:latin typeface="Onest Regular"/>
              </a:rPr>
              <a:t>решений, позволяющих компьютерным программам понимать, анализировать и генерировать человеческую речь. Их применение на уроках родного языка открывает беспрецедентные возможности.</a:t>
            </a:r>
          </a:p>
        </p:txBody>
      </p:sp>
    </p:spTree>
    <p:extLst>
      <p:ext uri="{BB962C8B-B14F-4D97-AF65-F5344CB8AC3E}">
        <p14:creationId xmlns:p14="http://schemas.microsoft.com/office/powerpoint/2010/main" val="123361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8104" y="788095"/>
            <a:ext cx="10795793" cy="1173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7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Примеры современных ИИ-инструментов для языкового обучения</a:t>
            </a:r>
            <a:endParaRPr lang="en-US" sz="3700" dirty="0"/>
          </a:p>
        </p:txBody>
      </p:sp>
      <p:sp>
        <p:nvSpPr>
          <p:cNvPr id="3" name="Text 1"/>
          <p:cNvSpPr/>
          <p:nvPr/>
        </p:nvSpPr>
        <p:spPr>
          <a:xfrm>
            <a:off x="698104" y="2360414"/>
            <a:ext cx="10795793" cy="6383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Рынок образовательных технологий активно развивается, предлагая инновационные ИИ-инструменты, которые трансформируют процесс изучения языков: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698104" y="3422551"/>
            <a:ext cx="2346821" cy="293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НЕЙРОТЕКСТЕР</a:t>
            </a: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698104" y="3835499"/>
            <a:ext cx="2511921" cy="22343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Предлагает персонализированные диалоги и глубокий грамматический разбор, адаптируясь под индивидуальные потребности пользователя.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459361" y="3422551"/>
            <a:ext cx="2346821" cy="293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GENAPI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3459361" y="3835499"/>
            <a:ext cx="2511921" cy="1595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Создает адаптивные уроки, автоматически подстраиваясь под текущий уровень знаний и прогресс ученика.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6220620" y="3422551"/>
            <a:ext cx="2346821" cy="293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Duolingo AI</a:t>
            </a: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6220619" y="3835499"/>
            <a:ext cx="2511921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Сочетает игровую механику с интеллектуальным анализом ошибок, делая процесс обучения увлекательным и эффективным.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981877" y="3422551"/>
            <a:ext cx="2512020" cy="5865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Rosetta Stone NeuroLearner</a:t>
            </a: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8981877" y="4128790"/>
            <a:ext cx="2512020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en-US" sz="15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Предлагает иммерсивное обучение с использованием нейротехнологий, что позволяет глубже погружаться в языковую среду.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42847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9345" y="494507"/>
            <a:ext cx="10933311" cy="1057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125"/>
              </a:lnSpc>
            </a:pPr>
            <a:r>
              <a:rPr lang="en-US" sz="33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Автоматизация подготовки и проверки материалов</a:t>
            </a:r>
            <a:endParaRPr lang="en-US" sz="3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344" y="2024360"/>
            <a:ext cx="4678660" cy="467866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53100" y="1983879"/>
            <a:ext cx="5815807" cy="1150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50"/>
              </a:lnSpc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ИИ становится незаменимым помощником для преподавателей, существенно упрощая и ускоряя процесс подготовки учебных материалов. Это позволяет учителям сосредоточиться на более творческих аспектах преподавания.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53100" y="3296643"/>
            <a:ext cx="5815807" cy="5754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ИИ помогает в создании планов уроков, конспектов, а также различных типов заданий и тестов.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5753100" y="3935016"/>
            <a:ext cx="5815807" cy="8632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Технологии обеспечивают быструю и точную проверку письменных работ и устных ответов, предоставляя детализированную аналитику ошибок.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5753100" y="4861124"/>
            <a:ext cx="5815807" cy="8632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39" indent="-285739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Это значительно снижает нагрузку на преподавателя, позволяя ему уделять больше внимания индивидуальной работе с учениками, и, как следствие, повышает качество обратной связи.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4255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1891" y="410667"/>
            <a:ext cx="6576219" cy="8772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417"/>
              </a:lnSpc>
            </a:pPr>
            <a:r>
              <a:rPr lang="en-US" sz="27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Этические и методические аспекты использования ИИ</a:t>
            </a:r>
            <a:endParaRPr lang="en-US" sz="2700" dirty="0"/>
          </a:p>
        </p:txBody>
      </p:sp>
      <p:sp>
        <p:nvSpPr>
          <p:cNvPr id="4" name="Shape 1"/>
          <p:cNvSpPr/>
          <p:nvPr/>
        </p:nvSpPr>
        <p:spPr>
          <a:xfrm>
            <a:off x="521891" y="1511598"/>
            <a:ext cx="6576219" cy="1122065"/>
          </a:xfrm>
          <a:prstGeom prst="roundRect">
            <a:avLst>
              <a:gd name="adj" fmla="val 5582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90067" y="1679774"/>
            <a:ext cx="1902321" cy="2192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Приватность данных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90067" y="1988444"/>
            <a:ext cx="6239868" cy="477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Крайне важно обеспечить конфиденциальность персональных данных учеников и учителей при использовании ИИ-систем, предотвращая их несанкционированное использование.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521891" y="2782788"/>
            <a:ext cx="6576219" cy="1122065"/>
          </a:xfrm>
          <a:prstGeom prst="roundRect">
            <a:avLst>
              <a:gd name="adj" fmla="val 5582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90067" y="2950964"/>
            <a:ext cx="1838127" cy="2192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"Галлюцинации" ИИ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690067" y="3259634"/>
            <a:ext cx="6239868" cy="477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Необходимо учитывать риск "галлюцинаций" — когда ИИ генерирует недостоверную информацию. Преподавателям следует проверять и верифицировать контент, созданный ИИ.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521891" y="4053979"/>
            <a:ext cx="6576219" cy="1122065"/>
          </a:xfrm>
          <a:prstGeom prst="roundRect">
            <a:avLst>
              <a:gd name="adj" fmla="val 5582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90067" y="4222155"/>
            <a:ext cx="1940719" cy="2192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Промпт-инжиниринг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690067" y="4530825"/>
            <a:ext cx="6239868" cy="477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Для эффективного взаимодействия с ИИ требуется освоить навыки "промпт-инжиниринга", то есть формулировки точных и ясных запросов для получения наилучших результатов.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21891" y="5325169"/>
            <a:ext cx="6576219" cy="1122065"/>
          </a:xfrm>
          <a:prstGeom prst="roundRect">
            <a:avLst>
              <a:gd name="adj" fmla="val 5582"/>
            </a:avLst>
          </a:prstGeom>
          <a:solidFill>
            <a:srgbClr val="FFFFFF">
              <a:alpha val="95000"/>
            </a:srgbClr>
          </a:solidFill>
          <a:ln w="22860">
            <a:solidFill>
              <a:srgbClr val="D6BA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90067" y="5493345"/>
            <a:ext cx="2134195" cy="2192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Компетенции учителей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690067" y="5802016"/>
            <a:ext cx="6239868" cy="477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Преподаватели должны постоянно развивать свои цифровые компетенции, обучаться работе с новыми ИИ-инструментами и ответственно применять технологии в учебном процессе.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7281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87860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5959" y="2291855"/>
            <a:ext cx="11140083" cy="8840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458"/>
              </a:lnSpc>
            </a:pPr>
            <a:r>
              <a:rPr lang="en-US" sz="27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Будущее уроков родного языка с ИИ и речевыми технологиями</a:t>
            </a:r>
            <a:endParaRPr lang="en-US" sz="2700" dirty="0"/>
          </a:p>
        </p:txBody>
      </p:sp>
      <p:sp>
        <p:nvSpPr>
          <p:cNvPr id="4" name="Text 1"/>
          <p:cNvSpPr/>
          <p:nvPr/>
        </p:nvSpPr>
        <p:spPr>
          <a:xfrm>
            <a:off x="525959" y="3401318"/>
            <a:ext cx="11140083" cy="2405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Будущее образования в сфере родного языка будет неразрывно связано с дальнейшим развитием и интеграцией передовых технологий. Мы увидим:</a:t>
            </a:r>
            <a:endParaRPr lang="en-US" sz="12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59" y="3810893"/>
            <a:ext cx="3713361" cy="60116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76176" y="4562277"/>
            <a:ext cx="2106018" cy="2209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Рост генеративного ИИ</a:t>
            </a:r>
            <a:endParaRPr lang="en-US" sz="1400" dirty="0"/>
          </a:p>
        </p:txBody>
      </p:sp>
      <p:sp>
        <p:nvSpPr>
          <p:cNvPr id="7" name="Text 3"/>
          <p:cNvSpPr/>
          <p:nvPr/>
        </p:nvSpPr>
        <p:spPr>
          <a:xfrm>
            <a:off x="676176" y="4873328"/>
            <a:ext cx="3412927" cy="96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Более широкое использование генеративного ИИ и диалоговых систем для создания контента, интерактивных заданий и персонализированного обучения.</a:t>
            </a:r>
            <a:endParaRPr lang="en-US" sz="12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9320" y="3810893"/>
            <a:ext cx="3713361" cy="60116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389537" y="4562277"/>
            <a:ext cx="3412927" cy="441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Инклюзивное и дистанционное обучение</a:t>
            </a:r>
            <a:endParaRPr lang="en-US" sz="1400" dirty="0"/>
          </a:p>
        </p:txBody>
      </p:sp>
      <p:sp>
        <p:nvSpPr>
          <p:cNvPr id="10" name="Text 5"/>
          <p:cNvSpPr/>
          <p:nvPr/>
        </p:nvSpPr>
        <p:spPr>
          <a:xfrm>
            <a:off x="4389537" y="5094287"/>
            <a:ext cx="3412927" cy="1202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Расширение возможностей для инклюзивного образования и развития дистанционных форматов, делающих обучение доступным для всех, независимо от местоположения и индивидуальных особенностей.</a:t>
            </a:r>
            <a:endParaRPr lang="en-US" sz="12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2681" y="3810893"/>
            <a:ext cx="3713361" cy="60116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8102898" y="4562277"/>
            <a:ext cx="2398018" cy="2209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14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Интерактивные продукты</a:t>
            </a:r>
            <a:endParaRPr lang="en-US" sz="1400" dirty="0"/>
          </a:p>
        </p:txBody>
      </p:sp>
      <p:sp>
        <p:nvSpPr>
          <p:cNvPr id="13" name="Text 7"/>
          <p:cNvSpPr/>
          <p:nvPr/>
        </p:nvSpPr>
        <p:spPr>
          <a:xfrm>
            <a:off x="8102897" y="4873328"/>
            <a:ext cx="3412927" cy="96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75"/>
              </a:lnSpc>
            </a:pPr>
            <a:r>
              <a:rPr lang="en-US" sz="12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Создание еще более увлекательных, интерактивных и адаптивных образовательных продуктов, которые будут стимулировать интерес к родному языку и культуре.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6617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0084" y="614561"/>
            <a:ext cx="6599833" cy="857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75"/>
              </a:lnSpc>
            </a:pPr>
            <a:r>
              <a:rPr lang="en-US" sz="2700" dirty="0">
                <a:solidFill>
                  <a:srgbClr val="000000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Заключение: Технологии как партнеры в обучении родному языку</a:t>
            </a:r>
            <a:endParaRPr lang="en-US" sz="2700" dirty="0"/>
          </a:p>
        </p:txBody>
      </p:sp>
      <p:sp>
        <p:nvSpPr>
          <p:cNvPr id="4" name="Text 1"/>
          <p:cNvSpPr/>
          <p:nvPr/>
        </p:nvSpPr>
        <p:spPr>
          <a:xfrm>
            <a:off x="510084" y="1690588"/>
            <a:ext cx="6599833" cy="466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1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Интеграция ИИ и речевых технологий открывает новые горизонты для преподавателей и учеников, превращая уроки родного языка в увлекательный и эффективный процесс.</a:t>
            </a:r>
            <a:endParaRPr lang="en-US" sz="1100" dirty="0"/>
          </a:p>
        </p:txBody>
      </p:sp>
      <p:sp>
        <p:nvSpPr>
          <p:cNvPr id="5" name="Shape 2"/>
          <p:cNvSpPr/>
          <p:nvPr/>
        </p:nvSpPr>
        <p:spPr>
          <a:xfrm>
            <a:off x="510084" y="2320826"/>
            <a:ext cx="3226991" cy="2121594"/>
          </a:xfrm>
          <a:prstGeom prst="roundRect">
            <a:avLst>
              <a:gd name="adj" fmla="val 288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62186" y="2472928"/>
            <a:ext cx="437257" cy="437257"/>
          </a:xfrm>
          <a:prstGeom prst="roundRect">
            <a:avLst>
              <a:gd name="adj" fmla="val 17425093"/>
            </a:avLst>
          </a:prstGeom>
          <a:solidFill>
            <a:srgbClr val="BE49DF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82440" y="2593182"/>
            <a:ext cx="196751" cy="19675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62186" y="3055938"/>
            <a:ext cx="171469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3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Новые горизонты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662186" y="3357662"/>
            <a:ext cx="2922786" cy="9326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1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ИИ и речевые технологии служат мощными инструментами, обогащающими учебный процесс и делающими его более разнообразным.</a:t>
            </a:r>
            <a:endParaRPr lang="en-US" sz="1100" dirty="0"/>
          </a:p>
        </p:txBody>
      </p:sp>
      <p:sp>
        <p:nvSpPr>
          <p:cNvPr id="10" name="Shape 6"/>
          <p:cNvSpPr/>
          <p:nvPr/>
        </p:nvSpPr>
        <p:spPr>
          <a:xfrm>
            <a:off x="3882827" y="2320826"/>
            <a:ext cx="3227090" cy="2121594"/>
          </a:xfrm>
          <a:prstGeom prst="roundRect">
            <a:avLst>
              <a:gd name="adj" fmla="val 288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4034929" y="2472928"/>
            <a:ext cx="437257" cy="437257"/>
          </a:xfrm>
          <a:prstGeom prst="roundRect">
            <a:avLst>
              <a:gd name="adj" fmla="val 17425093"/>
            </a:avLst>
          </a:prstGeom>
          <a:solidFill>
            <a:srgbClr val="BE49DF"/>
          </a:solidFill>
          <a:ln/>
        </p:spPr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155182" y="2593182"/>
            <a:ext cx="196751" cy="196751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4034929" y="3055938"/>
            <a:ext cx="272315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3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Доступность и эффективность</a:t>
            </a:r>
            <a:endParaRPr lang="en-US" sz="1300" dirty="0"/>
          </a:p>
        </p:txBody>
      </p:sp>
      <p:sp>
        <p:nvSpPr>
          <p:cNvPr id="14" name="Text 9"/>
          <p:cNvSpPr/>
          <p:nvPr/>
        </p:nvSpPr>
        <p:spPr>
          <a:xfrm>
            <a:off x="4034929" y="3357662"/>
            <a:ext cx="2922885" cy="9326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1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Инновации делают обучение более доступным, эффективным и глубоко персонализированным, отвечая на нужды каждого ученика.</a:t>
            </a:r>
            <a:endParaRPr lang="en-US" sz="1100" dirty="0"/>
          </a:p>
        </p:txBody>
      </p:sp>
      <p:sp>
        <p:nvSpPr>
          <p:cNvPr id="15" name="Shape 10"/>
          <p:cNvSpPr/>
          <p:nvPr/>
        </p:nvSpPr>
        <p:spPr>
          <a:xfrm>
            <a:off x="510084" y="4588172"/>
            <a:ext cx="6599833" cy="1655267"/>
          </a:xfrm>
          <a:prstGeom prst="roundRect">
            <a:avLst>
              <a:gd name="adj" fmla="val 3698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62186" y="4740275"/>
            <a:ext cx="437257" cy="437257"/>
          </a:xfrm>
          <a:prstGeom prst="roundRect">
            <a:avLst>
              <a:gd name="adj" fmla="val 17425093"/>
            </a:avLst>
          </a:prstGeom>
          <a:solidFill>
            <a:srgbClr val="BE49DF"/>
          </a:solidFill>
          <a:ln/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82440" y="4860529"/>
            <a:ext cx="196751" cy="196751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662186" y="5323284"/>
            <a:ext cx="2008088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667"/>
              </a:lnSpc>
            </a:pPr>
            <a:r>
              <a:rPr lang="en-US" sz="1300" dirty="0">
                <a:solidFill>
                  <a:srgbClr val="272525"/>
                </a:solidFill>
                <a:latin typeface="Source Serif 4 Semi Bold" pitchFamily="34" charset="0"/>
                <a:ea typeface="Source Serif 4 Semi Bold" pitchFamily="34" charset="-122"/>
                <a:cs typeface="Source Serif 4 Semi Bold" pitchFamily="34" charset="-120"/>
              </a:rPr>
              <a:t>Осознанное внедрение</a:t>
            </a:r>
            <a:endParaRPr lang="en-US" sz="1300" dirty="0"/>
          </a:p>
        </p:txBody>
      </p:sp>
      <p:sp>
        <p:nvSpPr>
          <p:cNvPr id="19" name="Text 13"/>
          <p:cNvSpPr/>
          <p:nvPr/>
        </p:nvSpPr>
        <p:spPr>
          <a:xfrm>
            <a:off x="662186" y="5625009"/>
            <a:ext cx="6295628" cy="466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1100" dirty="0">
                <a:solidFill>
                  <a:srgbClr val="272525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Ключ к успеху — осознанное и этичное внедрение технологий, которое поможет раскрыть весь потенциал каждого ученика в изучении родного языка.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7370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578" name="Picture 2" descr="PixVerse представила модель V5 для генерации видео / Хаб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3" t="33612" r="12171" b="31065"/>
          <a:stretch/>
        </p:blipFill>
        <p:spPr bwMode="auto">
          <a:xfrm>
            <a:off x="723331" y="2608372"/>
            <a:ext cx="6277970" cy="164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qrcoder.ru/code/?https%3A%2F%2Fapp.pixverse.ai%2Fhome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345" y="2291638"/>
            <a:ext cx="2710455" cy="271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72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1" r="20862" b="5900"/>
          <a:stretch/>
        </p:blipFill>
        <p:spPr bwMode="auto">
          <a:xfrm>
            <a:off x="0" y="693684"/>
            <a:ext cx="12191999" cy="6164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71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3602" y="2596824"/>
            <a:ext cx="98767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err="1" smtClean="0"/>
              <a:t>Промт</a:t>
            </a:r>
            <a:r>
              <a:rPr lang="ru-RU" sz="2800" b="1" i="1" u="sng" dirty="0" smtClean="0"/>
              <a:t>:</a:t>
            </a:r>
          </a:p>
          <a:p>
            <a:pPr algn="just"/>
            <a:r>
              <a:rPr lang="ru-RU" sz="2800" dirty="0" smtClean="0"/>
              <a:t>Милая </a:t>
            </a:r>
            <a:r>
              <a:rPr lang="ru-RU" sz="2800" dirty="0"/>
              <a:t>рыжеволосая девочка в красном платье, мультяшный стиль, бежит по цветущему лугу в солнечный день, смеется и запускает яркого воздушного змея. Динамичная камера следует за ним.</a:t>
            </a:r>
          </a:p>
        </p:txBody>
      </p:sp>
    </p:spTree>
    <p:extLst>
      <p:ext uri="{BB962C8B-B14F-4D97-AF65-F5344CB8AC3E}">
        <p14:creationId xmlns:p14="http://schemas.microsoft.com/office/powerpoint/2010/main" val="1272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xVerse_V5_Image_Text_360P_Милая_рыжеволосая_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791570" y="708955"/>
            <a:ext cx="10483402" cy="550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8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8740" y="1251761"/>
            <a:ext cx="11095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Тест: Ваш ИИ-уровень: </a:t>
            </a:r>
            <a:r>
              <a:rPr lang="ru-RU" sz="3600" b="1" dirty="0" err="1"/>
              <a:t>нейролюб</a:t>
            </a:r>
            <a:r>
              <a:rPr lang="ru-RU" sz="3600" b="1" dirty="0"/>
              <a:t> или </a:t>
            </a:r>
            <a:r>
              <a:rPr lang="ru-RU" sz="3600" b="1" dirty="0" err="1"/>
              <a:t>нейробоязнь</a:t>
            </a:r>
            <a:r>
              <a:rPr lang="ru-RU" sz="3600" b="1" dirty="0"/>
              <a:t>?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2545" y="2385536"/>
            <a:ext cx="104880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1. При подготовке к уроку вы:</a:t>
            </a:r>
          </a:p>
          <a:p>
            <a:r>
              <a:rPr lang="ru-RU" sz="3200" dirty="0"/>
              <a:t>А) Вручную пишете всё с нуля</a:t>
            </a:r>
          </a:p>
          <a:p>
            <a:r>
              <a:rPr lang="ru-RU" sz="3200" dirty="0"/>
              <a:t>Б) Иногда заглядываете в </a:t>
            </a:r>
            <a:r>
              <a:rPr lang="ru-RU" sz="3200" dirty="0" err="1"/>
              <a:t>ChatGPT</a:t>
            </a:r>
            <a:endParaRPr lang="ru-RU" sz="3200" dirty="0"/>
          </a:p>
          <a:p>
            <a:r>
              <a:rPr lang="ru-RU" sz="3200" dirty="0"/>
              <a:t>В) </a:t>
            </a:r>
            <a:r>
              <a:rPr lang="ru-RU" sz="3200" dirty="0" err="1"/>
              <a:t>Генерите</a:t>
            </a:r>
            <a:r>
              <a:rPr lang="ru-RU" sz="3200" dirty="0"/>
              <a:t> план, слайды и тесты через </a:t>
            </a:r>
            <a:r>
              <a:rPr lang="ru-RU" sz="3200" dirty="0" err="1"/>
              <a:t>нейросети</a:t>
            </a:r>
            <a:r>
              <a:rPr lang="ru-RU" sz="3200" dirty="0"/>
              <a:t> — за 15 минут, как завтрак</a:t>
            </a: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86484" y="266304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/>
              <a:t>Нейросети</a:t>
            </a:r>
            <a:r>
              <a:rPr lang="ru-RU" sz="2000" dirty="0"/>
              <a:t> </a:t>
            </a:r>
            <a:r>
              <a:rPr lang="en-US" sz="2000" dirty="0"/>
              <a:t>Sber Speech</a:t>
            </a:r>
            <a:r>
              <a:rPr lang="ru-RU" sz="2000" dirty="0"/>
              <a:t>, </a:t>
            </a:r>
            <a:r>
              <a:rPr lang="ru-RU" sz="2000" dirty="0" err="1"/>
              <a:t>Гига</a:t>
            </a:r>
            <a:r>
              <a:rPr lang="ru-RU" sz="2000" dirty="0"/>
              <a:t> </a:t>
            </a:r>
            <a:r>
              <a:rPr lang="ru-RU" sz="2000" dirty="0" smtClean="0"/>
              <a:t>Чат,</a:t>
            </a:r>
            <a:r>
              <a:rPr lang="en-US" sz="2000" dirty="0"/>
              <a:t> </a:t>
            </a:r>
            <a:r>
              <a:rPr lang="en-US" sz="2000" dirty="0" err="1"/>
              <a:t>texttospeech</a:t>
            </a:r>
            <a:r>
              <a:rPr lang="ru-RU" sz="2000" dirty="0" smtClean="0"/>
              <a:t>  </a:t>
            </a:r>
            <a:r>
              <a:rPr lang="ru-RU" sz="2000" dirty="0"/>
              <a:t>— позволяют:   </a:t>
            </a:r>
          </a:p>
          <a:p>
            <a:r>
              <a:rPr lang="ru-RU" sz="2000" dirty="0"/>
              <a:t>-  создавать синтезаторы речи для редких языков;  </a:t>
            </a:r>
          </a:p>
          <a:p>
            <a:r>
              <a:rPr lang="ru-RU" sz="2000" dirty="0"/>
              <a:t>- оцифровывать устное народное творчество;  </a:t>
            </a:r>
          </a:p>
          <a:p>
            <a:r>
              <a:rPr lang="ru-RU" sz="2000" dirty="0"/>
              <a:t>-  реконструировать утраченные формы слов;  </a:t>
            </a:r>
          </a:p>
          <a:p>
            <a:r>
              <a:rPr lang="ru-RU" sz="2000" dirty="0"/>
              <a:t>-   генерировать грамматические таблицы и словари.</a:t>
            </a:r>
          </a:p>
        </p:txBody>
      </p:sp>
      <p:pic>
        <p:nvPicPr>
          <p:cNvPr id="15362" name="Picture 2" descr="C:\Users\New\Desktop\Москва 2025\Абишева АП\Di-BBV2L5V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9" b="8757"/>
          <a:stretch/>
        </p:blipFill>
        <p:spPr bwMode="auto">
          <a:xfrm>
            <a:off x="423081" y="1392072"/>
            <a:ext cx="4876800" cy="428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35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8740" y="1251761"/>
            <a:ext cx="11095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Тест: Ваш ИИ-уровень: </a:t>
            </a:r>
            <a:r>
              <a:rPr lang="ru-RU" sz="3600" b="1" dirty="0" err="1"/>
              <a:t>нейролюб</a:t>
            </a:r>
            <a:r>
              <a:rPr lang="ru-RU" sz="3600" b="1" dirty="0"/>
              <a:t> или </a:t>
            </a:r>
            <a:r>
              <a:rPr lang="ru-RU" sz="3600" b="1" dirty="0" err="1"/>
              <a:t>нейробоязнь</a:t>
            </a:r>
            <a:r>
              <a:rPr lang="ru-RU" sz="3600" b="1" dirty="0"/>
              <a:t>?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2545" y="2385536"/>
            <a:ext cx="104880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2. Вы объясняете дроби ученикам. Вариант с ИИ:</a:t>
            </a:r>
          </a:p>
          <a:p>
            <a:r>
              <a:rPr lang="ru-RU" sz="3200" dirty="0"/>
              <a:t>А) Не пользуюсь, боюсь напутать</a:t>
            </a:r>
          </a:p>
          <a:p>
            <a:r>
              <a:rPr lang="ru-RU" sz="3200" dirty="0"/>
              <a:t>Б) </a:t>
            </a:r>
            <a:r>
              <a:rPr lang="ru-RU" sz="3200" dirty="0" smtClean="0"/>
              <a:t>Пробовал(а), </a:t>
            </a:r>
            <a:r>
              <a:rPr lang="ru-RU" sz="3200" dirty="0"/>
              <a:t>но всё равно </a:t>
            </a:r>
            <a:r>
              <a:rPr lang="ru-RU" sz="3200" dirty="0" smtClean="0"/>
              <a:t>сам(а) </a:t>
            </a:r>
            <a:r>
              <a:rPr lang="ru-RU" sz="3200" dirty="0"/>
              <a:t>быстрее</a:t>
            </a:r>
          </a:p>
          <a:p>
            <a:r>
              <a:rPr lang="ru-RU" sz="3200" dirty="0"/>
              <a:t>В) Пусть ИИ объясняет через пиццу — дети довольны и голодные</a:t>
            </a:r>
          </a:p>
        </p:txBody>
      </p:sp>
    </p:spTree>
    <p:extLst>
      <p:ext uri="{BB962C8B-B14F-4D97-AF65-F5344CB8AC3E}">
        <p14:creationId xmlns:p14="http://schemas.microsoft.com/office/powerpoint/2010/main" val="322671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8740" y="1251761"/>
            <a:ext cx="11095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Тест: Ваш ИИ-уровень: </a:t>
            </a:r>
            <a:r>
              <a:rPr lang="ru-RU" sz="3600" b="1" dirty="0" err="1"/>
              <a:t>нейролюб</a:t>
            </a:r>
            <a:r>
              <a:rPr lang="ru-RU" sz="3600" b="1" dirty="0"/>
              <a:t> или </a:t>
            </a:r>
            <a:r>
              <a:rPr lang="ru-RU" sz="3600" b="1" dirty="0" err="1"/>
              <a:t>нейробоязнь</a:t>
            </a:r>
            <a:r>
              <a:rPr lang="ru-RU" sz="3600" b="1" dirty="0"/>
              <a:t>?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2545" y="2385536"/>
            <a:ext cx="104880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3. ИИ на уроке — это:</a:t>
            </a:r>
          </a:p>
          <a:p>
            <a:r>
              <a:rPr lang="ru-RU" sz="3200" dirty="0"/>
              <a:t>А) Угроза профессии!</a:t>
            </a:r>
          </a:p>
          <a:p>
            <a:r>
              <a:rPr lang="ru-RU" sz="3200" dirty="0"/>
              <a:t>Б) Инструмент, если осторожно</a:t>
            </a:r>
          </a:p>
          <a:p>
            <a:r>
              <a:rPr lang="ru-RU" sz="3200" dirty="0"/>
              <a:t>В) Мой </a:t>
            </a:r>
            <a:r>
              <a:rPr lang="ru-RU" sz="3200" dirty="0" smtClean="0"/>
              <a:t>тренер</a:t>
            </a:r>
            <a:r>
              <a:rPr lang="ru-RU" sz="3200" dirty="0"/>
              <a:t>, помощник и </a:t>
            </a:r>
            <a:r>
              <a:rPr lang="ru-RU" sz="3200" dirty="0" err="1"/>
              <a:t>стендап</a:t>
            </a:r>
            <a:r>
              <a:rPr lang="ru-RU" sz="3200" dirty="0"/>
              <a:t>-комик.</a:t>
            </a:r>
          </a:p>
        </p:txBody>
      </p:sp>
    </p:spTree>
    <p:extLst>
      <p:ext uri="{BB962C8B-B14F-4D97-AF65-F5344CB8AC3E}">
        <p14:creationId xmlns:p14="http://schemas.microsoft.com/office/powerpoint/2010/main" val="53860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8740" y="1251761"/>
            <a:ext cx="11095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Тест: Ваш ИИ-уровень: </a:t>
            </a:r>
            <a:r>
              <a:rPr lang="ru-RU" sz="3600" b="1" dirty="0" err="1"/>
              <a:t>нейролюб</a:t>
            </a:r>
            <a:r>
              <a:rPr lang="ru-RU" sz="3600" b="1" dirty="0"/>
              <a:t> или </a:t>
            </a:r>
            <a:r>
              <a:rPr lang="ru-RU" sz="3600" b="1" dirty="0" err="1"/>
              <a:t>нейробоязнь</a:t>
            </a:r>
            <a:r>
              <a:rPr lang="ru-RU" sz="3600" b="1" dirty="0"/>
              <a:t>?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03980" y="2861786"/>
            <a:ext cx="104880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Ответы: 1А+2А+3А = Консерватор</a:t>
            </a:r>
          </a:p>
          <a:p>
            <a:r>
              <a:rPr lang="ru-RU" sz="3200" dirty="0"/>
              <a:t>1Б+2Б+3Б = </a:t>
            </a:r>
            <a:r>
              <a:rPr lang="ru-RU" sz="3200" dirty="0" err="1"/>
              <a:t>Осваиватель</a:t>
            </a:r>
            <a:endParaRPr lang="ru-RU" sz="3200" dirty="0"/>
          </a:p>
          <a:p>
            <a:r>
              <a:rPr lang="ru-RU" sz="3200" dirty="0"/>
              <a:t>1В+2В+3В = </a:t>
            </a:r>
            <a:r>
              <a:rPr lang="ru-RU" sz="3200" dirty="0" err="1"/>
              <a:t>Нейропедагог</a:t>
            </a:r>
            <a:r>
              <a:rPr lang="ru-RU" sz="3200" dirty="0"/>
              <a:t> нового века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903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03980" y="2861786"/>
            <a:ext cx="1048802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Спасибо за внимание!</a:t>
            </a:r>
            <a:endParaRPr lang="ru-RU" sz="7200" b="1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0620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386" name="Picture 2" descr="http://qrcoder.ru/code/?https%3A%2F%2Fdevelopers.sber.ru%2Fportal%2Fproducts%2Fsmartspeech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116" y="2322094"/>
            <a:ext cx="2550157" cy="255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Сбер открыл публичный доступ к платформе синтеза и распознавания речи  SaluteSpeech: Деловой климат: Экономика: Lenta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17" y="960485"/>
            <a:ext cx="7526709" cy="564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26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1" t="36322" r="23362" b="18314"/>
          <a:stretch/>
        </p:blipFill>
        <p:spPr bwMode="auto">
          <a:xfrm>
            <a:off x="515007" y="903480"/>
            <a:ext cx="11161986" cy="530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Gulnara_1763909156937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66866" y="5362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784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4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Салют, GigaChat!»: открывается публичный доступ к искусственному интеллекту  для всех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Салют, GigaChat!»: открывается публичный доступ к искусственному интеллекту  для всех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0" t="24875" r="22103" b="31597"/>
          <a:stretch/>
        </p:blipFill>
        <p:spPr bwMode="auto">
          <a:xfrm>
            <a:off x="1279239" y="2193877"/>
            <a:ext cx="5526029" cy="247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qrcoder.ru/code/?https%3A%2F%2Fgiga.chat%2F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615" y="2035551"/>
            <a:ext cx="2628569" cy="262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45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1876</Words>
  <Application>Microsoft Office PowerPoint</Application>
  <PresentationFormat>Широкоэкранный</PresentationFormat>
  <Paragraphs>203</Paragraphs>
  <Slides>63</Slides>
  <Notes>10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75" baseType="lpstr">
      <vt:lpstr>Arial</vt:lpstr>
      <vt:lpstr>Calibri</vt:lpstr>
      <vt:lpstr>Calibri Light</vt:lpstr>
      <vt:lpstr>inherit</vt:lpstr>
      <vt:lpstr>Onest Black</vt:lpstr>
      <vt:lpstr>Onest Regular</vt:lpstr>
      <vt:lpstr>Oswald</vt:lpstr>
      <vt:lpstr>Source Sans 3</vt:lpstr>
      <vt:lpstr>Source Serif 4 Semi Bold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Admin</cp:lastModifiedBy>
  <cp:revision>64</cp:revision>
  <dcterms:created xsi:type="dcterms:W3CDTF">2025-03-19T07:31:17Z</dcterms:created>
  <dcterms:modified xsi:type="dcterms:W3CDTF">2025-11-24T14:41:18Z</dcterms:modified>
</cp:coreProperties>
</file>