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3" r:id="rId4"/>
    <p:sldId id="264" r:id="rId5"/>
    <p:sldId id="258" r:id="rId6"/>
    <p:sldId id="259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679"/>
  </p:normalViewPr>
  <p:slideViewPr>
    <p:cSldViewPr snapToGrid="0">
      <p:cViewPr varScale="1">
        <p:scale>
          <a:sx n="77" d="100"/>
          <a:sy n="77" d="100"/>
        </p:scale>
        <p:origin x="107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9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0" Type="http://schemas.openxmlformats.org/officeDocument/2006/relationships/image" Target="../media/image12.sv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zbyka.ru/otechnik/Spravochniki/tolkovyj-slovar-zhivogo-velikorusskogo-jazyka-v-i-dalja-bukva-k/1758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13" Type="http://schemas.openxmlformats.org/officeDocument/2006/relationships/image" Target="../media/image36.png"/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jpg"/><Relationship Id="rId2" Type="http://schemas.openxmlformats.org/officeDocument/2006/relationships/image" Target="../media/image27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jpg"/><Relationship Id="rId4" Type="http://schemas.openxmlformats.org/officeDocument/2006/relationships/image" Target="../media/image3.png"/><Relationship Id="rId9" Type="http://schemas.openxmlformats.org/officeDocument/2006/relationships/image" Target="../media/image32.jpg"/><Relationship Id="rId1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.pn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17" Type="http://schemas.openxmlformats.org/officeDocument/2006/relationships/image" Target="../media/image54.svg"/><Relationship Id="rId2" Type="http://schemas.openxmlformats.org/officeDocument/2006/relationships/image" Target="../media/image41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svg"/><Relationship Id="rId10" Type="http://schemas.openxmlformats.org/officeDocument/2006/relationships/image" Target="../media/image47.svg"/><Relationship Id="rId19" Type="http://schemas.openxmlformats.org/officeDocument/2006/relationships/image" Target="../media/image56.svg"/><Relationship Id="rId4" Type="http://schemas.openxmlformats.org/officeDocument/2006/relationships/image" Target="../media/image3.png"/><Relationship Id="rId9" Type="http://schemas.openxmlformats.org/officeDocument/2006/relationships/image" Target="../media/image46.svg"/><Relationship Id="rId1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218043" y="1517697"/>
            <a:ext cx="67387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«Сила русского слова: от „кромы“ до „кички“ — инновационные приёмы и методики формирования функциональной грамотности»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131984" y="4723350"/>
            <a:ext cx="6824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Ефремова Ольга Ивановна, 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русского языка и литературы </a:t>
            </a:r>
          </a:p>
          <a:p>
            <a:pPr algn="ctr"/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«Полевской лицей» Курского района Курской области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FB27E40-B2D0-48B0-801E-380A771F2F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3" y="2508316"/>
            <a:ext cx="5199998" cy="291745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FD1376-0F15-44B5-B3D5-8BDE3A23A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010" y="1076086"/>
            <a:ext cx="1991095" cy="199109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390CF92-2CED-4D1D-93D8-245F693EE8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1308" y="1245314"/>
            <a:ext cx="1613407" cy="162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106017" y="547768"/>
            <a:ext cx="7566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ЧГ Коммуникативная</a:t>
            </a:r>
            <a:r>
              <a:rPr lang="ru-RU" sz="3600" b="1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 грамотность</a:t>
            </a:r>
            <a:endParaRPr lang="ru-RU" sz="36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0" y="1067241"/>
            <a:ext cx="9541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Свободное владение всеми видами речевой деятельности; способность адекватно понимать чужую устную и письменную речь; самостоятельно выражать свои мысли в устной и письменной речи</a:t>
            </a:r>
            <a:endParaRPr lang="ru-RU" sz="1600" i="1" dirty="0">
              <a:latin typeface="Onest Regular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7553F1C-F7D2-42BA-AEB5-51E78B34B8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1753" y="1432532"/>
            <a:ext cx="2566758" cy="12768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CBA9A3E-44DC-40AA-ABFA-1556C0C6DC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0400" y="765604"/>
            <a:ext cx="2314898" cy="103837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7002C19-A59D-4E95-8927-69E5CCAE3E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741867"/>
            <a:ext cx="9700123" cy="513654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2DCC0B3-C6EE-4C5D-B473-ED89111849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73328" y="1953059"/>
            <a:ext cx="1875183" cy="3691767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rnd">
            <a:solidFill>
              <a:srgbClr val="00206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8AEF62B-C9A7-418D-9972-53AB3FDC01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21676" y="5793911"/>
            <a:ext cx="1178486" cy="848011"/>
          </a:xfrm>
          <a:prstGeom prst="rect">
            <a:avLst/>
          </a:prstGeom>
        </p:spPr>
      </p:pic>
      <p:pic>
        <p:nvPicPr>
          <p:cNvPr id="15" name="Рисунок 14" descr="Автомобиль со сплошной заливкой">
            <a:extLst>
              <a:ext uri="{FF2B5EF4-FFF2-40B4-BE49-F238E27FC236}">
                <a16:creationId xmlns:a16="http://schemas.microsoft.com/office/drawing/2014/main" id="{E5D000F2-E944-4C93-8990-7B4CC11D0E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112786" y="6217916"/>
            <a:ext cx="776727" cy="77672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F6800DB-FBA2-4DF6-9F26-80ADBFA5E8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191" y="4975793"/>
            <a:ext cx="390939" cy="39093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A134E7A-0BBB-40A7-9C5D-0844E84FFCF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122" y="3983262"/>
            <a:ext cx="390939" cy="39093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F2F0503-9F0F-4D26-9FEC-6F8FA25A03D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200" y="2729372"/>
            <a:ext cx="390939" cy="39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154653" y="710818"/>
            <a:ext cx="4701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339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Текстовый конструктор</a:t>
            </a:r>
            <a:endParaRPr lang="ru-RU" sz="3600" b="1" dirty="0">
              <a:solidFill>
                <a:srgbClr val="00339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547746" y="1850595"/>
            <a:ext cx="4701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«По одёжке встречают»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63499DC-7EA0-4EAB-9D0B-B7501C0E3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4384" y="1511456"/>
            <a:ext cx="7247616" cy="534654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E794449-A8A7-411D-9D61-D691CBE6C2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5925" y="710818"/>
            <a:ext cx="2018332" cy="101647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77B556B-5FAA-4F32-80A0-A64D22D1F4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53" y="2292198"/>
            <a:ext cx="4701988" cy="4420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B1EF9D2-724F-4885-B50E-E204E9B862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5121" y="1004083"/>
            <a:ext cx="1657955" cy="5286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0F7BC5-194B-43CC-B1AB-E4CB33466C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9734" y="869933"/>
            <a:ext cx="1764196" cy="88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19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106017" y="547768"/>
            <a:ext cx="7566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ЧГ Коммуникативная</a:t>
            </a:r>
            <a:r>
              <a:rPr lang="ru-RU" sz="3600" b="1" u="none" strike="noStrike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 грамотность</a:t>
            </a:r>
            <a:endParaRPr lang="ru-RU" sz="36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0" y="1067241"/>
            <a:ext cx="9541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Свободное владение всеми видами речевой деятельности; способность адекватно понимать чужую устную и письменную речь; самостоятельно выражать свои мысли в устной и письменной речи</a:t>
            </a:r>
            <a:endParaRPr lang="ru-RU" sz="1600" i="1" dirty="0">
              <a:latin typeface="Onest Regular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7553F1C-F7D2-42BA-AEB5-51E78B34B8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1753" y="1432532"/>
            <a:ext cx="2566758" cy="12768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CBA9A3E-44DC-40AA-ABFA-1556C0C6DC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0400" y="765604"/>
            <a:ext cx="2314898" cy="103837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41FF956-C045-4FD4-9A87-B5248635F1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3974"/>
            <a:ext cx="4319302" cy="505402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01EBD3F-B82D-4F26-9F6A-CA8A97E05A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51836" y="1837769"/>
            <a:ext cx="9541566" cy="50525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2BC974C-B0CE-470D-A8FC-746F2D66E155}"/>
              </a:ext>
            </a:extLst>
          </p:cNvPr>
          <p:cNvSpPr txBox="1"/>
          <p:nvPr/>
        </p:nvSpPr>
        <p:spPr>
          <a:xfrm>
            <a:off x="7779026" y="765604"/>
            <a:ext cx="628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✨</a:t>
            </a:r>
          </a:p>
        </p:txBody>
      </p:sp>
      <p:pic>
        <p:nvPicPr>
          <p:cNvPr id="13" name="Рисунок 12" descr="Автомобиль со сплошной заливкой">
            <a:extLst>
              <a:ext uri="{FF2B5EF4-FFF2-40B4-BE49-F238E27FC236}">
                <a16:creationId xmlns:a16="http://schemas.microsoft.com/office/drawing/2014/main" id="{6D9E092F-2155-420D-9A1F-8C378828180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35437" y="6267026"/>
            <a:ext cx="776727" cy="77672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201563A-A66F-42F8-B3CD-0C05EC1780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164" y="4957202"/>
            <a:ext cx="390939" cy="39093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6E185D7-48BF-4EC2-9515-3CCE85A7070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103" y="3922593"/>
            <a:ext cx="390939" cy="39093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7A85462-63CE-4742-AC4A-4714966E796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680" y="2808239"/>
            <a:ext cx="390939" cy="39093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6A105E6-B5BE-4DFF-87F5-4E0F580272B1}"/>
              </a:ext>
            </a:extLst>
          </p:cNvPr>
          <p:cNvSpPr txBox="1"/>
          <p:nvPr/>
        </p:nvSpPr>
        <p:spPr>
          <a:xfrm>
            <a:off x="5635437" y="5659954"/>
            <a:ext cx="8746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Кромы</a:t>
            </a:r>
            <a:endParaRPr lang="ru-RU" sz="110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CFD565B-7C34-4DAF-92B9-4182051049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818" y="5477999"/>
            <a:ext cx="390939" cy="39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07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1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13971" y="567520"/>
            <a:ext cx="7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ЧГ Информационная</a:t>
            </a:r>
            <a:r>
              <a:rPr lang="ru-RU" sz="3600" b="1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 грамотность</a:t>
            </a:r>
            <a:endParaRPr lang="ru-RU" sz="36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FBB364-EC28-4546-4A4E-4ECEA922C6AA}"/>
              </a:ext>
            </a:extLst>
          </p:cNvPr>
          <p:cNvSpPr txBox="1"/>
          <p:nvPr/>
        </p:nvSpPr>
        <p:spPr>
          <a:xfrm>
            <a:off x="63411" y="1005513"/>
            <a:ext cx="10014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Умение осуществлять поиск информации в учебниках и в справочной литературе, </a:t>
            </a:r>
            <a:r>
              <a:rPr lang="ru-RU" sz="16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деятельностная грамотность,</a:t>
            </a:r>
            <a:r>
              <a:rPr lang="ru-RU" sz="16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осуществление самоконтроля, самооценки, самокоррекции.</a:t>
            </a:r>
            <a:endParaRPr lang="ru-RU" sz="1600" b="1" i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468" y="654825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165" y="582407"/>
            <a:ext cx="1098796" cy="10987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3DBC4F9-47B8-448A-8323-D95F32490F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0741" y="1567963"/>
            <a:ext cx="7401259" cy="51807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00C817B-3947-45D4-BD36-063D3DE0662D}"/>
              </a:ext>
            </a:extLst>
          </p:cNvPr>
          <p:cNvSpPr txBox="1"/>
          <p:nvPr/>
        </p:nvSpPr>
        <p:spPr>
          <a:xfrm>
            <a:off x="42433" y="5957712"/>
            <a:ext cx="43707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детинец</a:t>
            </a:r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Дет/</a:t>
            </a:r>
            <a:r>
              <a:rPr lang="ru-RU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и́н</a:t>
            </a:r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ец</a:t>
            </a:r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/. </a:t>
            </a:r>
            <a:r>
              <a:rPr lang="ru-RU" sz="16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Морфемно</a:t>
            </a:r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-орфографический словарь Тихонова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8B81A1-AB80-45F0-AF8E-B85ECE6AD188}"/>
              </a:ext>
            </a:extLst>
          </p:cNvPr>
          <p:cNvSpPr txBox="1"/>
          <p:nvPr/>
        </p:nvSpPr>
        <p:spPr>
          <a:xfrm>
            <a:off x="164819" y="1740722"/>
            <a:ext cx="4856459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КРОМ</a:t>
            </a:r>
            <a:r>
              <a:rPr lang="ru-RU" sz="16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м. 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засыпной </a:t>
            </a:r>
            <a:r>
              <a:rPr lang="ru-RU" sz="1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ларь, закром 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засек,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Georgia-my"/>
              </a:rPr>
              <a:t> сума, мешок нищего</a:t>
            </a:r>
            <a:r>
              <a:rPr lang="ru-RU" sz="14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Стар. </a:t>
            </a:r>
            <a:r>
              <a:rPr lang="ru-RU" sz="1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кремль</a:t>
            </a:r>
            <a:r>
              <a:rPr lang="ru-RU" sz="14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но в Пскове был и кром, а внутри его кремль; внешнее </a:t>
            </a:r>
            <a:r>
              <a:rPr lang="ru-RU" sz="1400" b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городовое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укрепление, в противоположность </a:t>
            </a:r>
            <a:r>
              <a:rPr lang="ru-RU" sz="1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детинцу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или кремлю. Кромы м. мн. </a:t>
            </a:r>
            <a:r>
              <a:rPr lang="ru-RU" sz="1400" b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ткацкий стан, </a:t>
            </a:r>
            <a:r>
              <a:rPr lang="ru-RU" sz="14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кросны</a:t>
            </a:r>
            <a:r>
              <a:rPr lang="ru-RU" sz="14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 всем прибором и с основою. От сего название города Кромы. Крома ж. </a:t>
            </a:r>
            <a:r>
              <a:rPr lang="ru-RU" sz="14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сукрой</a:t>
            </a:r>
            <a:r>
              <a:rPr lang="ru-RU" sz="1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ломоть; ломоть хлеба 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всю ковригу; </a:t>
            </a:r>
            <a:r>
              <a:rPr lang="ru-RU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краюха</a:t>
            </a:r>
            <a:r>
              <a:rPr lang="ru-RU" sz="1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наружный ломоть; </a:t>
            </a:r>
            <a:r>
              <a:rPr lang="ru-RU" sz="1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горбушка, горбыль, </a:t>
            </a:r>
            <a:r>
              <a:rPr lang="ru-RU" sz="1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кромка. </a:t>
            </a:r>
            <a:r>
              <a:rPr lang="ru-RU" sz="1600" b="1" i="0" u="none" strike="noStrike" dirty="0">
                <a:solidFill>
                  <a:srgbClr val="006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azbyka.ru </a:t>
            </a:r>
            <a:r>
              <a:rPr lang="ru-RU" sz="1600" b="0" i="0" u="none" strike="noStrike" dirty="0">
                <a:solidFill>
                  <a:srgbClr val="00008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Кром — Толковый словарь живого великорусского языка В.И. Даля. Буква К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3FFF05-D0B9-4D51-B66D-DD98C0A096A6}"/>
              </a:ext>
            </a:extLst>
          </p:cNvPr>
          <p:cNvSpPr txBox="1"/>
          <p:nvPr/>
        </p:nvSpPr>
        <p:spPr>
          <a:xfrm>
            <a:off x="13973" y="6480163"/>
            <a:ext cx="10014611" cy="36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КРОМ  =  ЛАРЬ  =   РУБЕЖ  =   ГРАНЬ  =  КРАЙ  =  КРЕМЛЬ  =  ДЕТИНЕЦ   =   КРЕПОСТЬ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7F0F69-63C7-407F-AECA-D0BF774211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4926" y="4175094"/>
            <a:ext cx="1674805" cy="158222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584E96D-A314-432D-97AD-C86D6CCE9E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917" y="4158360"/>
            <a:ext cx="1598667" cy="15822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12FE7A0-1AB7-4BD6-A784-4E83A98BFE9C}"/>
              </a:ext>
            </a:extLst>
          </p:cNvPr>
          <p:cNvSpPr txBox="1"/>
          <p:nvPr/>
        </p:nvSpPr>
        <p:spPr>
          <a:xfrm>
            <a:off x="2342015" y="5710386"/>
            <a:ext cx="30855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Формат обучения на смартфоне</a:t>
            </a:r>
            <a:endParaRPr lang="ru-RU" sz="1200" b="1" u="sng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863D6D-7BE6-4EC7-99AB-26FC1BEADACC}"/>
              </a:ext>
            </a:extLst>
          </p:cNvPr>
          <p:cNvSpPr txBox="1"/>
          <p:nvPr/>
        </p:nvSpPr>
        <p:spPr>
          <a:xfrm>
            <a:off x="186202" y="5710386"/>
            <a:ext cx="22161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u="sng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Толковый словарь В.И. Даля</a:t>
            </a:r>
            <a:endParaRPr lang="ru-RU" sz="1200" b="1" u="sng" dirty="0"/>
          </a:p>
        </p:txBody>
      </p:sp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262360" y="2340106"/>
            <a:ext cx="7788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0" i="0" dirty="0">
                <a:solidFill>
                  <a:srgbClr val="2E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земля, как известно, от Кремля</a:t>
            </a:r>
            <a:endParaRPr lang="ru-RU" sz="28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Мой дом – моя крепость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112020" y="687682"/>
            <a:ext cx="9379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Функциональная грамотность</a:t>
            </a:r>
            <a:r>
              <a:rPr lang="ru-RU" sz="2400" b="0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4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– это способность человека максимально эффективно использовать полученные знания, умения и навыки для решения множества практических задач, с которыми он сталкивается каждый день.</a:t>
            </a:r>
            <a:endParaRPr lang="ru-RU" sz="2400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3C2868-C355-F396-AEB7-F6016CD170C8}"/>
              </a:ext>
            </a:extLst>
          </p:cNvPr>
          <p:cNvSpPr txBox="1"/>
          <p:nvPr/>
        </p:nvSpPr>
        <p:spPr>
          <a:xfrm>
            <a:off x="6258757" y="2937284"/>
            <a:ext cx="56708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Гордиться – 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прославлять, испытывать гордость, превозноситься, спесивиться, тщеславиться,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кичиться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величаться, задирать нос, распускать павлиний хвост, задирать хвост, зазнаваться, много о себе воображать, важничать, ходить козырем, пыжиться, заноситься, возомнить о себе, возгордиться, мнить себя пупом земли, возвышаться, выступать гоголем, фуфыриться.</a:t>
            </a:r>
            <a:endParaRPr lang="ru-RU" sz="2000" dirty="0">
              <a:solidFill>
                <a:srgbClr val="3333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538235-4814-4DF1-9221-4DCF275ECB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706" y="3294213"/>
            <a:ext cx="2767493" cy="13031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1736A14-8E0E-4DD6-85CE-95935C9B2BCA}"/>
              </a:ext>
            </a:extLst>
          </p:cNvPr>
          <p:cNvSpPr txBox="1"/>
          <p:nvPr/>
        </p:nvSpPr>
        <p:spPr>
          <a:xfrm>
            <a:off x="112020" y="5498768"/>
            <a:ext cx="120037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Кичка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Общеслав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Суф. производное (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суф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-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ьк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-) уменьшит.-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ласкат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характера от кика. Первоначально — «собранные на макушке волосы, 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пучок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собранная прядь волос», затем — «вид женской прически» и «головной убор». </a:t>
            </a:r>
            <a:r>
              <a:rPr lang="ru-RU" sz="2400" b="1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Кыка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волосы.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B82D74-A7ED-44DD-A3A5-A8FF92A3275D}"/>
              </a:ext>
            </a:extLst>
          </p:cNvPr>
          <p:cNvSpPr txBox="1"/>
          <p:nvPr/>
        </p:nvSpPr>
        <p:spPr>
          <a:xfrm>
            <a:off x="7089912" y="1719511"/>
            <a:ext cx="145882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dirty="0"/>
              <a:t>💼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BAD91DD-AAB7-4605-9623-B31925D943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0923" y="3294213"/>
            <a:ext cx="1981975" cy="203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02F373-C597-2F18-A3BE-3371B4C54403}"/>
              </a:ext>
            </a:extLst>
          </p:cNvPr>
          <p:cNvSpPr txBox="1"/>
          <p:nvPr/>
        </p:nvSpPr>
        <p:spPr>
          <a:xfrm>
            <a:off x="0" y="688004"/>
            <a:ext cx="4154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33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Почитай родное!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E158C1-3861-4E44-BBD3-3E2AF45A7F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2600" y="846100"/>
            <a:ext cx="960809" cy="172585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749939F-1446-42B8-B3EB-1F1DF1A3AC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3" y="1334335"/>
            <a:ext cx="4999917" cy="3778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84D7F68-652F-4759-9196-48E6710659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3521" y="1258775"/>
            <a:ext cx="2814287" cy="134707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08A4D88-D279-487D-8C7F-6283960B5B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479" y="3680933"/>
            <a:ext cx="4619298" cy="312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DF05DED-FF1E-436A-8670-67A0DA354A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3" y="4863844"/>
            <a:ext cx="4171807" cy="1994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BC3203-63A5-443F-ACAE-81399BD1FE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405" y="4864776"/>
            <a:ext cx="3243699" cy="2051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8E66672-E582-4D9A-9710-E7A7D7EC2C0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72681" y="831887"/>
            <a:ext cx="1161471" cy="175428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585EFC9-BA83-4364-AC50-9845751FF3F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65418" y="943302"/>
            <a:ext cx="1069626" cy="1568414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3F69081-52B2-4AE9-99B9-1894FB3FFD5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40528" y="854595"/>
            <a:ext cx="1078546" cy="1708865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300A60D-B2CB-4118-97D5-50FECF3D07C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71525" y="3130457"/>
            <a:ext cx="937174" cy="1534450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DF7AAB1-F064-445B-AABA-11435F0ADE1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61782" y="3130457"/>
            <a:ext cx="1096614" cy="1493342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9E2F443-1B01-4567-8190-49FB94F4FAA4}"/>
              </a:ext>
            </a:extLst>
          </p:cNvPr>
          <p:cNvSpPr txBox="1"/>
          <p:nvPr/>
        </p:nvSpPr>
        <p:spPr>
          <a:xfrm>
            <a:off x="5366624" y="2558699"/>
            <a:ext cx="7770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Курск</a:t>
            </a:r>
            <a:endParaRPr lang="ru-RU" sz="1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38004F-BB2E-4FBC-A9E2-BBC0FD23AF7A}"/>
              </a:ext>
            </a:extLst>
          </p:cNvPr>
          <p:cNvSpPr txBox="1"/>
          <p:nvPr/>
        </p:nvSpPr>
        <p:spPr>
          <a:xfrm>
            <a:off x="6738430" y="2599908"/>
            <a:ext cx="964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Казань</a:t>
            </a:r>
            <a:endParaRPr lang="ru-RU" sz="1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E02586-C17A-40C1-AD2F-E65F0EC8DD81}"/>
              </a:ext>
            </a:extLst>
          </p:cNvPr>
          <p:cNvSpPr txBox="1"/>
          <p:nvPr/>
        </p:nvSpPr>
        <p:spPr>
          <a:xfrm>
            <a:off x="8297265" y="2613339"/>
            <a:ext cx="8547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Орёл</a:t>
            </a:r>
            <a:endParaRPr lang="ru-RU" sz="18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437298-CB18-4289-A8E6-07A7B8596F76}"/>
              </a:ext>
            </a:extLst>
          </p:cNvPr>
          <p:cNvSpPr txBox="1"/>
          <p:nvPr/>
        </p:nvSpPr>
        <p:spPr>
          <a:xfrm>
            <a:off x="9697980" y="2613339"/>
            <a:ext cx="974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Тула</a:t>
            </a:r>
            <a:endParaRPr lang="ru-RU" sz="1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9EBC704-9C08-4BC6-A740-20A708183AA0}"/>
              </a:ext>
            </a:extLst>
          </p:cNvPr>
          <p:cNvSpPr txBox="1"/>
          <p:nvPr/>
        </p:nvSpPr>
        <p:spPr>
          <a:xfrm>
            <a:off x="10906192" y="2655020"/>
            <a:ext cx="13815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Петербург</a:t>
            </a:r>
            <a:endParaRPr lang="ru-RU" sz="1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A28DAB0-9A33-4850-A228-BF66D2F672D7}"/>
              </a:ext>
            </a:extLst>
          </p:cNvPr>
          <p:cNvSpPr txBox="1"/>
          <p:nvPr/>
        </p:nvSpPr>
        <p:spPr>
          <a:xfrm>
            <a:off x="5118975" y="4613860"/>
            <a:ext cx="1033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Москва</a:t>
            </a:r>
            <a:endParaRPr lang="ru-RU" sz="1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15467DB-B504-47C5-A057-A633E5C675BF}"/>
              </a:ext>
            </a:extLst>
          </p:cNvPr>
          <p:cNvSpPr txBox="1"/>
          <p:nvPr/>
        </p:nvSpPr>
        <p:spPr>
          <a:xfrm>
            <a:off x="6376113" y="4623799"/>
            <a:ext cx="8945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Сочи</a:t>
            </a:r>
            <a:endParaRPr lang="ru-RU" sz="18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E30C0A2-A414-4D5A-A453-81AF511AEB3A}"/>
              </a:ext>
            </a:extLst>
          </p:cNvPr>
          <p:cNvSpPr txBox="1"/>
          <p:nvPr/>
        </p:nvSpPr>
        <p:spPr>
          <a:xfrm>
            <a:off x="3874382" y="527180"/>
            <a:ext cx="10833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200" dirty="0"/>
              <a:t>📚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C06318-58D7-4116-BB72-8CDF8F774F2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60152" y="2976731"/>
            <a:ext cx="4619298" cy="6591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8617F4-1A8C-420F-95CB-062FA70424A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29875" y="928124"/>
            <a:ext cx="1162832" cy="1642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94BABE-D112-AB1F-1BA5-D086AFB11181}"/>
              </a:ext>
            </a:extLst>
          </p:cNvPr>
          <p:cNvSpPr txBox="1"/>
          <p:nvPr/>
        </p:nvSpPr>
        <p:spPr>
          <a:xfrm>
            <a:off x="1117009" y="2481259"/>
            <a:ext cx="470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C22BDF-2FF6-8F67-5D1A-69391BBD6545}"/>
              </a:ext>
            </a:extLst>
          </p:cNvPr>
          <p:cNvSpPr txBox="1"/>
          <p:nvPr/>
        </p:nvSpPr>
        <p:spPr>
          <a:xfrm>
            <a:off x="8424697" y="2507710"/>
            <a:ext cx="575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174271" y="822088"/>
            <a:ext cx="8612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33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читательской компетенции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6093" y="819074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1359" y="739788"/>
            <a:ext cx="1098796" cy="10987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97D405F-80B3-462C-856F-5747023F1F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0267" y="1877705"/>
            <a:ext cx="2804112" cy="27928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21327F8-13CF-4C94-96C7-3B4CFF56E929}"/>
              </a:ext>
            </a:extLst>
          </p:cNvPr>
          <p:cNvSpPr txBox="1"/>
          <p:nvPr/>
        </p:nvSpPr>
        <p:spPr>
          <a:xfrm>
            <a:off x="9852925" y="4748637"/>
            <a:ext cx="109879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/>
              <a:t>🙌 </a:t>
            </a:r>
          </a:p>
        </p:txBody>
      </p:sp>
      <p:pic>
        <p:nvPicPr>
          <p:cNvPr id="11" name="Рисунок 10" descr="Буфер обмена со сплошной заливкой">
            <a:extLst>
              <a:ext uri="{FF2B5EF4-FFF2-40B4-BE49-F238E27FC236}">
                <a16:creationId xmlns:a16="http://schemas.microsoft.com/office/drawing/2014/main" id="{77F0E6FB-28A4-4E49-81BB-16BB81E0B7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8958" y="1673191"/>
            <a:ext cx="2698497" cy="2698497"/>
          </a:xfrm>
          <a:prstGeom prst="rect">
            <a:avLst/>
          </a:prstGeom>
        </p:spPr>
      </p:pic>
      <p:pic>
        <p:nvPicPr>
          <p:cNvPr id="12" name="Рисунок 11" descr="Буфер обмена со сплошной заливкой">
            <a:extLst>
              <a:ext uri="{FF2B5EF4-FFF2-40B4-BE49-F238E27FC236}">
                <a16:creationId xmlns:a16="http://schemas.microsoft.com/office/drawing/2014/main" id="{AD4013D0-BBD2-4699-9199-AB7F32FE48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03346" y="1983873"/>
            <a:ext cx="2625585" cy="2625585"/>
          </a:xfrm>
          <a:prstGeom prst="rect">
            <a:avLst/>
          </a:prstGeom>
        </p:spPr>
      </p:pic>
      <p:pic>
        <p:nvPicPr>
          <p:cNvPr id="14" name="Рисунок 13" descr="Буфер обмена со сплошной заливкой">
            <a:extLst>
              <a:ext uri="{FF2B5EF4-FFF2-40B4-BE49-F238E27FC236}">
                <a16:creationId xmlns:a16="http://schemas.microsoft.com/office/drawing/2014/main" id="{AB3F3541-1218-4982-BB90-0BB847EEDC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58764" y="1702280"/>
            <a:ext cx="2540730" cy="2540730"/>
          </a:xfrm>
          <a:prstGeom prst="rect">
            <a:avLst/>
          </a:prstGeom>
        </p:spPr>
      </p:pic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67DF21CB-766F-4EF0-B031-18846F3B33F6}"/>
              </a:ext>
            </a:extLst>
          </p:cNvPr>
          <p:cNvSpPr/>
          <p:nvPr/>
        </p:nvSpPr>
        <p:spPr>
          <a:xfrm rot="8017681">
            <a:off x="3113550" y="1500203"/>
            <a:ext cx="889784" cy="345976"/>
          </a:xfrm>
          <a:prstGeom prst="rightArrow">
            <a:avLst>
              <a:gd name="adj1" fmla="val 4980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C2F4C2A7-0DCE-4E37-8491-DD3CA5CA1D30}"/>
              </a:ext>
            </a:extLst>
          </p:cNvPr>
          <p:cNvSpPr/>
          <p:nvPr/>
        </p:nvSpPr>
        <p:spPr>
          <a:xfrm rot="5400000">
            <a:off x="4118530" y="1594558"/>
            <a:ext cx="882774" cy="3459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18A81700-C53F-4153-80D9-FDE8C52D5B2C}"/>
              </a:ext>
            </a:extLst>
          </p:cNvPr>
          <p:cNvSpPr/>
          <p:nvPr/>
        </p:nvSpPr>
        <p:spPr>
          <a:xfrm rot="3207813">
            <a:off x="5104397" y="1532812"/>
            <a:ext cx="889784" cy="3459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8C6AB9C-E178-41D8-86BC-022D2E8106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65842" y="2616830"/>
            <a:ext cx="1391225" cy="74452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57659B6-9E50-4373-8295-929F555C615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3837" y="2944246"/>
            <a:ext cx="1309358" cy="44385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FD8A424-1013-4508-BB74-DD9959ECE5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32712" y="2562206"/>
            <a:ext cx="1148745" cy="483920"/>
          </a:xfrm>
          <a:prstGeom prst="rect">
            <a:avLst/>
          </a:prstGeom>
        </p:spPr>
      </p:pic>
      <p:pic>
        <p:nvPicPr>
          <p:cNvPr id="25" name="Рисунок 24" descr="Открытая книга со сплошной заливкой">
            <a:extLst>
              <a:ext uri="{FF2B5EF4-FFF2-40B4-BE49-F238E27FC236}">
                <a16:creationId xmlns:a16="http://schemas.microsoft.com/office/drawing/2014/main" id="{BA8CB876-FCEA-44DA-99C5-BB3841FE520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63954" y="3276289"/>
            <a:ext cx="829980" cy="829980"/>
          </a:xfrm>
          <a:prstGeom prst="rect">
            <a:avLst/>
          </a:prstGeom>
        </p:spPr>
      </p:pic>
      <p:pic>
        <p:nvPicPr>
          <p:cNvPr id="26" name="Рисунок 25" descr="Преподаватель со сплошной заливкой">
            <a:extLst>
              <a:ext uri="{FF2B5EF4-FFF2-40B4-BE49-F238E27FC236}">
                <a16:creationId xmlns:a16="http://schemas.microsoft.com/office/drawing/2014/main" id="{245D480B-022E-4BCC-8B8A-9E884FA1E51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105415" y="3318033"/>
            <a:ext cx="924977" cy="924977"/>
          </a:xfrm>
          <a:prstGeom prst="rect">
            <a:avLst/>
          </a:prstGeom>
        </p:spPr>
      </p:pic>
      <p:pic>
        <p:nvPicPr>
          <p:cNvPr id="27" name="Рисунок 26" descr="Портфель со сплошной заливкой">
            <a:extLst>
              <a:ext uri="{FF2B5EF4-FFF2-40B4-BE49-F238E27FC236}">
                <a16:creationId xmlns:a16="http://schemas.microsoft.com/office/drawing/2014/main" id="{DD388EDD-8B1F-4D91-9904-FDAE9B8FE9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26891" y="3092748"/>
            <a:ext cx="786160" cy="78616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6CBD755-9D8A-495D-9AF5-756B680D115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17009" y="4656080"/>
            <a:ext cx="6480314" cy="75013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7855E73-79C4-47D8-B068-803C54F75341}"/>
              </a:ext>
            </a:extLst>
          </p:cNvPr>
          <p:cNvSpPr txBox="1"/>
          <p:nvPr/>
        </p:nvSpPr>
        <p:spPr>
          <a:xfrm>
            <a:off x="980811" y="5417526"/>
            <a:ext cx="69990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первую очередь, работать с печатной информацией — текстами (различного жанра и объема), цифровыми и информационными данными, таблицами и иллюстрациями. </a:t>
            </a:r>
          </a:p>
        </p:txBody>
      </p:sp>
    </p:spTree>
    <p:extLst>
      <p:ext uri="{BB962C8B-B14F-4D97-AF65-F5344CB8AC3E}">
        <p14:creationId xmlns:p14="http://schemas.microsoft.com/office/powerpoint/2010/main" val="18347849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472</Words>
  <Application>Microsoft Office PowerPoint</Application>
  <PresentationFormat>Широкоэкранный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Georgia-my</vt:lpstr>
      <vt:lpstr>Onest Black</vt:lpstr>
      <vt:lpstr>Onest Regular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USER</cp:lastModifiedBy>
  <cp:revision>26</cp:revision>
  <dcterms:created xsi:type="dcterms:W3CDTF">2025-03-19T07:31:17Z</dcterms:created>
  <dcterms:modified xsi:type="dcterms:W3CDTF">2025-11-24T04:49:28Z</dcterms:modified>
</cp:coreProperties>
</file>