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8" r:id="rId9"/>
    <p:sldId id="265" r:id="rId10"/>
    <p:sldId id="266" r:id="rId11"/>
    <p:sldId id="267" r:id="rId12"/>
    <p:sldId id="264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9E"/>
    <a:srgbClr val="1B3BA3"/>
    <a:srgbClr val="1B3BB9"/>
    <a:srgbClr val="1B3BC9"/>
    <a:srgbClr val="1B3979"/>
    <a:srgbClr val="000000"/>
    <a:srgbClr val="1B3B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749"/>
    <p:restoredTop sz="94679"/>
  </p:normalViewPr>
  <p:slideViewPr>
    <p:cSldViewPr snapToGrid="0">
      <p:cViewPr varScale="1">
        <p:scale>
          <a:sx n="109" d="100"/>
          <a:sy n="109" d="100"/>
        </p:scale>
        <p:origin x="97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27E7AE-AF63-429F-9A18-9283587A188E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89BA47-4035-4733-BF5E-DFDD4FEF79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85728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9BA47-4035-4733-BF5E-DFDD4FEF7966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36433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7C02FE-BAA6-2BD5-5AB1-972F01F1EE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BAA1663-A206-B6BF-F4FB-E4BC9221E6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9D9605A-4246-015D-826E-CCBB299B52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FECCC6D-428E-C17A-2C1E-1C65DB50DA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C8F212F-B5A1-5435-4E96-69EEE58ED7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60295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4C8DB7F-3CBF-1087-6110-8E374EF075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40F6D5D-F602-B56D-35BF-2AF8D498707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33D2894-1B71-E7B8-75A5-6CD0643573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1D5339A-58DA-147A-83C4-8903DB3FDD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227C253-2DF7-14A0-7F30-F8A6B0597D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1203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156E1F2F-C72B-94FB-6D0D-004C4A06CDB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BD71642-AA59-B76C-6F55-E354A681C7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32A37F2-2F24-3EF8-AE53-336BB72D42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9749B03-6680-1013-C27A-04B272C93A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6DA8357-BD4D-4090-08ED-CE31F6B24C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15367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C90ABB-41A4-8295-294A-E4E104EC0E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79560CB-30EA-6B15-D3A7-31398A7FA5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1EF5A1B-5203-C676-4FDE-0B1BC43183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1A9E520-E460-D1D7-A69D-4DB0C48A2D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6EA22D6-16C5-621E-2EA2-66C82A15F5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7077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7E722E-0A34-C998-7938-A71782AB99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1C1CA94-1FEF-FB09-D4D5-30242BD148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4666428-CD84-AE07-38BF-FE828C412C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EEBAAAF-13B8-A532-6384-5B7E1D66F4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989BD7D-53CD-6716-57E8-C6D6F59F6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54681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535BBFA-D970-3144-AFB1-1693E3785A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EFFA836-482D-E46A-3B62-3204BBB9386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1F99698-947E-CE63-95CC-0B35B9691A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6BC234E-502D-DBDB-176D-4E2C05C98D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EA0A8AE-CF46-4469-09CF-ABC22329A3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318ADC3-4E2A-D99E-D211-EC9505072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08501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11C5B9-DB61-C37B-1362-4D071C724D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53EC46E-0DE6-E865-63D1-AD4AC414AA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60A27A2-2ED5-6538-3213-9778DCC53F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A67AE24C-FA96-21FF-C030-F2DEE9A98B6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C233CBFF-1F01-EA8C-17BC-B96DCB4E2AF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CA9F2990-F1DA-2B29-AC6A-635CBD9286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53754ECE-1F8D-C5EC-D14B-50FB346445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C778CDC9-D4C2-79FC-90FF-BF4C0912FC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02778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91318F-5CBC-D706-F4D2-916A403A6F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A05F35A1-30B0-AFEE-33EB-2DF08ED35D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B4652C47-F3F5-ECE2-2E92-64D8B8D462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8409F66-67F7-5231-03EB-D2D793CB75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11901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C852AD3C-48F7-95F8-B1B0-F5845B9938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007E2EFF-8D49-EBC1-F566-54C8407493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9A8608F-504B-929F-0460-CDAFA56D2B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19532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ADB803-6FD2-8DCA-66A7-F6E53AA5F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54C1FD5-3BB0-3A6C-6429-BBD9A79C82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7614A50-2983-BD5E-58B4-4729EE0211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EF74246-06D4-2CC0-2B1A-2D103469E9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0785E01-6E06-1FDD-837C-FAAF0BED8C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BE28C94-7B58-07B3-9099-6BA6E1C397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99770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8128BD-FDA5-2EE9-1435-6BD7E6E7ED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E77AFBFF-5E8B-2E05-88D3-FFCAB8AE9FF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77D2B8C-C3C9-2F4D-E9AE-197A39999C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F50F981-290D-9DED-6F13-9DBB65B84E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9D54270-7FD6-E80D-D23A-BB2225A3AA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ABB953C-2718-901D-6DE1-5F7B02EDB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4098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BCC2DD-1D20-7F6A-1D2A-4BA8F18099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180ED5D-178B-176C-CA77-4CB925200F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5BB1833-F9BB-5BC3-342A-9124E0BD145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4FDEC0-B6E7-654F-94D2-90E86EB0D9EE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7A2C13A-3F04-D0C4-D90B-E587E2A9F0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E89C0A6-E644-5ACE-07FD-278500B758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1628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mailto:kionova.tanja@yandex.ru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5F99828-9BBF-D5C6-4B23-D9E05129ED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773B1E8-D1C2-4DEF-0B5C-0CD1EB2619A5}"/>
              </a:ext>
            </a:extLst>
          </p:cNvPr>
          <p:cNvSpPr txBox="1"/>
          <p:nvPr/>
        </p:nvSpPr>
        <p:spPr>
          <a:xfrm>
            <a:off x="5644661" y="1389990"/>
            <a:ext cx="607548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00339E"/>
                </a:solidFill>
                <a:latin typeface="Onest Black" pitchFamily="2" charset="0"/>
              </a:rPr>
              <a:t>Формирование глобальных компетенций на уроках родного языка (на примере родного удмуртского языка) в основной школе</a:t>
            </a:r>
            <a:endParaRPr lang="ru-RU" sz="3200" b="1" dirty="0">
              <a:solidFill>
                <a:srgbClr val="00339E"/>
              </a:solidFill>
              <a:latin typeface="Onest Black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EC1D8E9-752B-A4A7-6A35-0122822A6B41}"/>
              </a:ext>
            </a:extLst>
          </p:cNvPr>
          <p:cNvSpPr txBox="1"/>
          <p:nvPr/>
        </p:nvSpPr>
        <p:spPr>
          <a:xfrm>
            <a:off x="5763357" y="4318862"/>
            <a:ext cx="62777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atin typeface="Onest Regular" pitchFamily="2" charset="0"/>
              </a:rPr>
              <a:t>Т.Г. Волкова, </a:t>
            </a:r>
            <a:r>
              <a:rPr lang="ru-RU" sz="2000" dirty="0" smtClean="0">
                <a:latin typeface="Onest Regular" pitchFamily="2" charset="0"/>
              </a:rPr>
              <a:t>руководитель </a:t>
            </a:r>
            <a:r>
              <a:rPr lang="udm-Cyrl" sz="2000" dirty="0" smtClean="0">
                <a:latin typeface="Onest Regular" pitchFamily="2" charset="0"/>
              </a:rPr>
              <a:t>БОУ УР </a:t>
            </a:r>
            <a:r>
              <a:rPr lang="ru-RU" sz="2000" dirty="0" smtClean="0">
                <a:latin typeface="Onest Regular" pitchFamily="2" charset="0"/>
              </a:rPr>
              <a:t>«Удмуртская </a:t>
            </a:r>
            <a:r>
              <a:rPr lang="ru-RU" sz="2000" dirty="0">
                <a:latin typeface="Onest Regular" pitchFamily="2" charset="0"/>
              </a:rPr>
              <a:t>государственная </a:t>
            </a:r>
            <a:r>
              <a:rPr lang="ru-RU" sz="2000" dirty="0" smtClean="0">
                <a:latin typeface="Onest Regular" pitchFamily="2" charset="0"/>
              </a:rPr>
              <a:t>национальная </a:t>
            </a:r>
            <a:r>
              <a:rPr lang="ru-RU" sz="2000" dirty="0">
                <a:latin typeface="Onest Regular" pitchFamily="2" charset="0"/>
              </a:rPr>
              <a:t>гимназия имени </a:t>
            </a:r>
            <a:r>
              <a:rPr lang="ru-RU" sz="2000" dirty="0" err="1">
                <a:latin typeface="Onest Regular" pitchFamily="2" charset="0"/>
              </a:rPr>
              <a:t>Кузебая</a:t>
            </a:r>
            <a:r>
              <a:rPr lang="ru-RU" sz="2000" dirty="0">
                <a:latin typeface="Onest Regular" pitchFamily="2" charset="0"/>
              </a:rPr>
              <a:t> Герда», </a:t>
            </a:r>
            <a:r>
              <a:rPr lang="ru-RU" sz="2000" dirty="0" smtClean="0">
                <a:latin typeface="Onest Regular" pitchFamily="2" charset="0"/>
              </a:rPr>
              <a:t>кандидат </a:t>
            </a:r>
            <a:r>
              <a:rPr lang="ru-RU" sz="2000" dirty="0">
                <a:latin typeface="Onest Regular" pitchFamily="2" charset="0"/>
              </a:rPr>
              <a:t>филологических наук</a:t>
            </a:r>
          </a:p>
        </p:txBody>
      </p:sp>
    </p:spTree>
    <p:extLst>
      <p:ext uri="{BB962C8B-B14F-4D97-AF65-F5344CB8AC3E}">
        <p14:creationId xmlns:p14="http://schemas.microsoft.com/office/powerpoint/2010/main" val="16658246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5315" y="830571"/>
            <a:ext cx="9223131" cy="5368006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00339E"/>
                </a:solidFill>
                <a:latin typeface="+mn-lt"/>
              </a:rPr>
              <a:t>Игровые технологии. </a:t>
            </a:r>
            <a:r>
              <a:rPr lang="udm-Cyrl" sz="3200" b="1" dirty="0" smtClean="0">
                <a:solidFill>
                  <a:srgbClr val="00339E"/>
                </a:solidFill>
                <a:latin typeface="+mn-lt"/>
              </a:rPr>
              <a:t/>
            </a:r>
            <a:br>
              <a:rPr lang="udm-Cyrl" sz="3200" b="1" dirty="0" smtClean="0">
                <a:solidFill>
                  <a:srgbClr val="00339E"/>
                </a:solidFill>
                <a:latin typeface="+mn-lt"/>
              </a:rPr>
            </a:br>
            <a:r>
              <a:rPr lang="udm-Cyrl" sz="3200" b="1" dirty="0">
                <a:solidFill>
                  <a:srgbClr val="00339E"/>
                </a:solidFill>
                <a:latin typeface="+mn-lt"/>
              </a:rPr>
              <a:t/>
            </a:r>
            <a:br>
              <a:rPr lang="udm-Cyrl" sz="3200" b="1" dirty="0">
                <a:solidFill>
                  <a:srgbClr val="00339E"/>
                </a:solidFill>
                <a:latin typeface="+mn-lt"/>
              </a:rPr>
            </a:br>
            <a:r>
              <a:rPr lang="ru-RU" sz="3200" dirty="0" smtClean="0">
                <a:latin typeface="+mn-lt"/>
              </a:rPr>
              <a:t>Использование </a:t>
            </a:r>
            <a:r>
              <a:rPr lang="ru-RU" sz="3200" dirty="0">
                <a:latin typeface="+mn-lt"/>
              </a:rPr>
              <a:t>игровых элементов повышает интерес учащихся к изучаемому материалу, снижает уровень тревожности и создает позитивную эмоциональную обстановку. Игра способствует лучшему усвоению новых понятий и развитию творческих способностей.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9811581" y="938393"/>
            <a:ext cx="1097375" cy="10973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85188" y="938393"/>
            <a:ext cx="877900" cy="883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66767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9512" y="982455"/>
            <a:ext cx="8898450" cy="4196214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00339E"/>
                </a:solidFill>
                <a:latin typeface="+mn-lt"/>
              </a:rPr>
              <a:t>Использование информационно-коммуникационных технологий. </a:t>
            </a:r>
            <a:r>
              <a:rPr lang="udm-Cyrl" sz="3200" b="1" dirty="0" smtClean="0">
                <a:solidFill>
                  <a:srgbClr val="00339E"/>
                </a:solidFill>
                <a:latin typeface="+mn-lt"/>
              </a:rPr>
              <a:t/>
            </a:r>
            <a:br>
              <a:rPr lang="udm-Cyrl" sz="3200" b="1" dirty="0" smtClean="0">
                <a:solidFill>
                  <a:srgbClr val="00339E"/>
                </a:solidFill>
                <a:latin typeface="+mn-lt"/>
              </a:rPr>
            </a:br>
            <a:r>
              <a:rPr lang="udm-Cyrl" sz="3200" b="1" dirty="0">
                <a:solidFill>
                  <a:srgbClr val="00339E"/>
                </a:solidFill>
                <a:latin typeface="+mn-lt"/>
              </a:rPr>
              <a:t/>
            </a:r>
            <a:br>
              <a:rPr lang="udm-Cyrl" sz="3200" b="1" dirty="0">
                <a:solidFill>
                  <a:srgbClr val="00339E"/>
                </a:solidFill>
                <a:latin typeface="+mn-lt"/>
              </a:rPr>
            </a:br>
            <a:r>
              <a:rPr lang="ru-RU" sz="3200" dirty="0" smtClean="0">
                <a:latin typeface="+mn-lt"/>
              </a:rPr>
              <a:t>Современные </a:t>
            </a:r>
            <a:r>
              <a:rPr lang="ru-RU" sz="3200" dirty="0">
                <a:latin typeface="+mn-lt"/>
              </a:rPr>
              <a:t>цифровые инструменты открывают широкие возможности для расширения образовательного пространства. Применение мультимедийных ресурсов позволяет сделать занятия интересными и интерактивными, привлекая внимание даже наименее заинтересованных учащихся.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9931775" y="982455"/>
            <a:ext cx="1097375" cy="10973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29150" y="982455"/>
            <a:ext cx="877900" cy="883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4972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868" y="1360731"/>
            <a:ext cx="9154426" cy="4136537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339E"/>
                </a:solidFill>
              </a:rPr>
              <a:t/>
            </a:r>
            <a:br>
              <a:rPr lang="en-US" b="1" dirty="0" smtClean="0">
                <a:solidFill>
                  <a:srgbClr val="00339E"/>
                </a:solidFill>
              </a:rPr>
            </a:br>
            <a:r>
              <a:rPr lang="en-US" b="1" dirty="0" smtClean="0">
                <a:solidFill>
                  <a:srgbClr val="00339E"/>
                </a:solidFill>
              </a:rPr>
              <a:t/>
            </a:r>
            <a:br>
              <a:rPr lang="en-US" b="1" dirty="0" smtClean="0">
                <a:solidFill>
                  <a:srgbClr val="00339E"/>
                </a:solidFill>
              </a:rPr>
            </a:br>
            <a:r>
              <a:rPr lang="udm-Cyrl" b="1" dirty="0" smtClean="0">
                <a:solidFill>
                  <a:srgbClr val="00339E"/>
                </a:solidFill>
              </a:rPr>
              <a:t>Волкова Татьяна Геннадьевна, </a:t>
            </a:r>
            <a:br>
              <a:rPr lang="udm-Cyrl" b="1" dirty="0" smtClean="0">
                <a:solidFill>
                  <a:srgbClr val="00339E"/>
                </a:solidFill>
              </a:rPr>
            </a:br>
            <a:r>
              <a:rPr lang="ru-RU" sz="3600" dirty="0">
                <a:latin typeface="+mn-lt"/>
              </a:rPr>
              <a:t>руководитель бюджетного общеобразовательного учреждения </a:t>
            </a:r>
            <a:r>
              <a:rPr lang="ru-RU" sz="3600" dirty="0" smtClean="0">
                <a:latin typeface="+mn-lt"/>
              </a:rPr>
              <a:t>Удмуртской </a:t>
            </a:r>
            <a:r>
              <a:rPr lang="ru-RU" sz="3600" dirty="0">
                <a:latin typeface="+mn-lt"/>
              </a:rPr>
              <a:t>Республики «Удмуртская государственная </a:t>
            </a:r>
            <a:r>
              <a:rPr lang="ru-RU" sz="3600" dirty="0" smtClean="0">
                <a:latin typeface="+mn-lt"/>
              </a:rPr>
              <a:t>национальная </a:t>
            </a:r>
            <a:r>
              <a:rPr lang="ru-RU" sz="3600" dirty="0">
                <a:latin typeface="+mn-lt"/>
              </a:rPr>
              <a:t>гимназия имени </a:t>
            </a:r>
            <a:r>
              <a:rPr lang="ru-RU" sz="3600" dirty="0" err="1">
                <a:latin typeface="+mn-lt"/>
              </a:rPr>
              <a:t>Кузебая</a:t>
            </a:r>
            <a:r>
              <a:rPr lang="ru-RU" sz="3600" dirty="0">
                <a:latin typeface="+mn-lt"/>
              </a:rPr>
              <a:t> Герда», </a:t>
            </a:r>
            <a:r>
              <a:rPr lang="ru-RU" sz="3600" dirty="0" smtClean="0">
                <a:latin typeface="+mn-lt"/>
              </a:rPr>
              <a:t>кандидат </a:t>
            </a:r>
            <a:r>
              <a:rPr lang="ru-RU" sz="3600" dirty="0">
                <a:latin typeface="+mn-lt"/>
              </a:rPr>
              <a:t>филологических </a:t>
            </a:r>
            <a:r>
              <a:rPr lang="ru-RU" sz="3600" dirty="0" smtClean="0">
                <a:latin typeface="+mn-lt"/>
              </a:rPr>
              <a:t>наук</a:t>
            </a:r>
            <a:r>
              <a:rPr lang="udm-Cyrl" sz="3600" dirty="0" smtClean="0">
                <a:latin typeface="+mn-lt"/>
              </a:rPr>
              <a:t/>
            </a:r>
            <a:br>
              <a:rPr lang="udm-Cyrl" sz="3600" dirty="0" smtClean="0">
                <a:latin typeface="+mn-lt"/>
              </a:rPr>
            </a:br>
            <a:r>
              <a:rPr lang="udm-Cyrl" sz="3600" dirty="0">
                <a:latin typeface="+mn-lt"/>
              </a:rPr>
              <a:t/>
            </a:r>
            <a:br>
              <a:rPr lang="udm-Cyrl" sz="3600" dirty="0">
                <a:latin typeface="+mn-lt"/>
              </a:rPr>
            </a:br>
            <a:r>
              <a:rPr lang="en-US" sz="3600" dirty="0" smtClean="0">
                <a:latin typeface="+mn-lt"/>
                <a:hlinkClick r:id="rId3"/>
              </a:rPr>
              <a:t>kionova.tanja@yandex.ru</a:t>
            </a:r>
            <a:r>
              <a:rPr lang="en-US" sz="3600" dirty="0" smtClean="0">
                <a:latin typeface="+mn-lt"/>
              </a:rPr>
              <a:t/>
            </a:r>
            <a:br>
              <a:rPr lang="en-US" sz="3600" dirty="0" smtClean="0">
                <a:latin typeface="+mn-lt"/>
              </a:rPr>
            </a:br>
            <a:r>
              <a:rPr lang="en-US" sz="3600" dirty="0" smtClean="0">
                <a:latin typeface="+mn-lt"/>
              </a:rPr>
              <a:t>+79048304946</a:t>
            </a:r>
            <a:br>
              <a:rPr lang="en-US" sz="3600" dirty="0" smtClean="0">
                <a:latin typeface="+mn-lt"/>
              </a:rPr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/>
              <a:t/>
            </a:r>
            <a:br>
              <a:rPr lang="ru-RU" sz="3600" dirty="0"/>
            </a:br>
            <a:endParaRPr lang="ru-RU" sz="36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44528" y="954002"/>
            <a:ext cx="1097375" cy="109737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25866" y="1060690"/>
            <a:ext cx="877900" cy="883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027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3C9559F-E726-6E0D-1A5B-0B07DA9282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95D0B7-E034-1E0E-2B36-8529BF896A63}"/>
              </a:ext>
            </a:extLst>
          </p:cNvPr>
          <p:cNvSpPr txBox="1"/>
          <p:nvPr/>
        </p:nvSpPr>
        <p:spPr>
          <a:xfrm>
            <a:off x="459821" y="1425166"/>
            <a:ext cx="8874331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Под глобальными компетенциями </a:t>
            </a:r>
            <a:r>
              <a:rPr lang="ru-RU" sz="3600" dirty="0"/>
              <a:t>понимают комплекс личностных характеристик и навыков, необходимых человеку для успешной интеграции в международное сообщество. Они охватывают широкий спектр </a:t>
            </a:r>
            <a:r>
              <a:rPr lang="ru-RU" sz="3600" dirty="0" smtClean="0"/>
              <a:t>способностей</a:t>
            </a:r>
            <a:r>
              <a:rPr lang="udm-Cyrl" sz="3600" dirty="0"/>
              <a:t>.</a:t>
            </a:r>
            <a:endParaRPr lang="udm-Cyrl" sz="3600" dirty="0" smtClean="0"/>
          </a:p>
          <a:p>
            <a:endParaRPr lang="udm-Cyrl" sz="3600" dirty="0" smtClean="0"/>
          </a:p>
          <a:p>
            <a:endParaRPr lang="ru-RU" sz="3600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337142C-44C3-289E-A6AA-EE14BE5469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7843" y="1511456"/>
            <a:ext cx="876411" cy="883206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5A1BB21-5BF7-539D-B47E-447843CF96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4152" y="1432532"/>
            <a:ext cx="1098796" cy="1098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7524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E15A016-3268-AA2E-90AC-5418DB08BA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DFBB364-EC28-4546-4A4E-4ECEA922C6AA}"/>
              </a:ext>
            </a:extLst>
          </p:cNvPr>
          <p:cNvSpPr txBox="1"/>
          <p:nvPr/>
        </p:nvSpPr>
        <p:spPr>
          <a:xfrm>
            <a:off x="319109" y="1042239"/>
            <a:ext cx="868014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dm-Cyrl" sz="3200" b="1" dirty="0" smtClean="0">
                <a:solidFill>
                  <a:srgbClr val="00339E"/>
                </a:solidFill>
                <a:cs typeface="Calibri" panose="020F0502020204030204" pitchFamily="34" charset="0"/>
              </a:rPr>
              <a:t>С</a:t>
            </a:r>
            <a:r>
              <a:rPr lang="ru-RU" sz="3200" b="1" dirty="0" err="1" smtClean="0">
                <a:solidFill>
                  <a:srgbClr val="00339E"/>
                </a:solidFill>
              </a:rPr>
              <a:t>пособность</a:t>
            </a:r>
            <a:r>
              <a:rPr lang="ru-RU" sz="3200" b="1" dirty="0" smtClean="0">
                <a:solidFill>
                  <a:srgbClr val="00339E"/>
                </a:solidFill>
              </a:rPr>
              <a:t> </a:t>
            </a:r>
            <a:r>
              <a:rPr lang="ru-RU" sz="3200" b="1" dirty="0">
                <a:solidFill>
                  <a:srgbClr val="00339E"/>
                </a:solidFill>
              </a:rPr>
              <a:t>к решению проблем: умение анализировать ситуации, выявлять причины трудностей и находить оптимальные пути их преодоления</a:t>
            </a:r>
            <a:endParaRPr lang="ru-RU" sz="3200" b="1" dirty="0">
              <a:solidFill>
                <a:srgbClr val="00339E"/>
              </a:solidFill>
              <a:latin typeface="Onest Black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8BCD8FE-7FF2-717C-59E9-19FDB86DA8F4}"/>
              </a:ext>
            </a:extLst>
          </p:cNvPr>
          <p:cNvSpPr txBox="1"/>
          <p:nvPr/>
        </p:nvSpPr>
        <p:spPr>
          <a:xfrm>
            <a:off x="389447" y="3695195"/>
            <a:ext cx="1063055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На уроках </a:t>
            </a:r>
            <a:r>
              <a:rPr lang="udm-Cyrl" sz="2800" dirty="0" smtClean="0"/>
              <a:t>родного</a:t>
            </a:r>
            <a:r>
              <a:rPr lang="ru-RU" sz="2800" dirty="0" smtClean="0"/>
              <a:t> </a:t>
            </a:r>
            <a:r>
              <a:rPr lang="ru-RU" sz="2800" dirty="0"/>
              <a:t>языка учащиеся сталкиваются с различными ситуационными задачами, такими как чтение и интерпретация текстов, написание сочинений и участие в дискуссиях. Эти задания способствуют развитию аналитического мышления и умения формулировать собственные мысли.</a:t>
            </a:r>
            <a:endParaRPr lang="ru-RU" sz="2800"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889C8E1-736D-4822-9740-40EE7C585C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7843" y="1121163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1274C15-BA5C-8DF3-7F6A-9563C82025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4152" y="1042239"/>
            <a:ext cx="1098796" cy="1098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4413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A3E8BF6-1159-43CB-FB13-BBEDF3E786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6DC7C39-C7D7-1FCA-E570-8CC623F53088}"/>
              </a:ext>
            </a:extLst>
          </p:cNvPr>
          <p:cNvSpPr txBox="1"/>
          <p:nvPr/>
        </p:nvSpPr>
        <p:spPr>
          <a:xfrm>
            <a:off x="688489" y="1349405"/>
            <a:ext cx="831076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339E"/>
                </a:solidFill>
              </a:rPr>
              <a:t>Критическое </a:t>
            </a:r>
            <a:r>
              <a:rPr lang="ru-RU" sz="2800" b="1" dirty="0">
                <a:solidFill>
                  <a:srgbClr val="00339E"/>
                </a:solidFill>
              </a:rPr>
              <a:t>мышление: развитие способности оценивать информацию, ставить под сомнение стереотипы и предвзятые </a:t>
            </a:r>
            <a:r>
              <a:rPr lang="ru-RU" sz="2800" b="1" dirty="0" smtClean="0">
                <a:solidFill>
                  <a:srgbClr val="00339E"/>
                </a:solidFill>
              </a:rPr>
              <a:t>мнения</a:t>
            </a:r>
            <a:r>
              <a:rPr lang="ru-RU" sz="2800" b="1" dirty="0" smtClean="0">
                <a:solidFill>
                  <a:srgbClr val="00339E"/>
                </a:solidFill>
                <a:effectLst/>
              </a:rPr>
              <a:t> </a:t>
            </a:r>
            <a:endParaRPr lang="ru-RU" sz="2800" b="1" dirty="0">
              <a:solidFill>
                <a:srgbClr val="00339E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F3C2868-C355-F396-AEB7-F6016CD170C8}"/>
              </a:ext>
            </a:extLst>
          </p:cNvPr>
          <p:cNvSpPr txBox="1"/>
          <p:nvPr/>
        </p:nvSpPr>
        <p:spPr>
          <a:xfrm>
            <a:off x="744294" y="3423723"/>
            <a:ext cx="1070341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Обучение родному языку включает работу с разнообразными источниками информации, что способствует формированию навыков критического осмысления прочитанного материала. Учащиеся учатся сравнивать точки зрения авторов, выделять аргументы и контраргументы, высказывать собственное мнение.</a:t>
            </a:r>
            <a:endParaRPr lang="ru-RU" sz="2800" dirty="0">
              <a:solidFill>
                <a:srgbClr val="00339E"/>
              </a:solidFill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91ACEA4-97E1-9689-BAC9-F04A46849D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7843" y="1287847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BEA60C1-A099-77AF-AE2A-C247AE5E02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4152" y="1208923"/>
            <a:ext cx="1098796" cy="1098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48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5F27425-CE3D-01BE-94DD-1F30286F27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502F373-C597-2F18-A3BE-3371B4C54403}"/>
              </a:ext>
            </a:extLst>
          </p:cNvPr>
          <p:cNvSpPr txBox="1"/>
          <p:nvPr/>
        </p:nvSpPr>
        <p:spPr>
          <a:xfrm>
            <a:off x="674702" y="1229023"/>
            <a:ext cx="832455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0339E"/>
                </a:solidFill>
              </a:rPr>
              <a:t>Коммуникативные навыки: владение несколькими языками, понимание культурных особенностей и готовность к межкультурному диалогу.</a:t>
            </a:r>
            <a:endParaRPr lang="ru-RU" sz="2800" b="1" dirty="0">
              <a:solidFill>
                <a:srgbClr val="00339E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09CB02B-C5F2-F5A4-1538-36A24D990827}"/>
              </a:ext>
            </a:extLst>
          </p:cNvPr>
          <p:cNvSpPr txBox="1"/>
          <p:nvPr/>
        </p:nvSpPr>
        <p:spPr>
          <a:xfrm>
            <a:off x="674702" y="3030789"/>
            <a:ext cx="1076409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Одним из важнейших аспектов владения родным языком является способность свободно общаться на нем в различных ситуациях.</a:t>
            </a:r>
            <a:endParaRPr lang="ru-RU" sz="2800" dirty="0">
              <a:solidFill>
                <a:srgbClr val="00339E"/>
              </a:solidFill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A45ED43-CD9F-17CE-764A-8D2BA18367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7843" y="1307947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E0B7F05-BAC2-C42F-1D38-4F7D336876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4152" y="1229023"/>
            <a:ext cx="1098796" cy="1098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31464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8D6A9C5-CA2D-366C-3F6E-07C8FCB4EB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9E50E92-AABF-569E-03A6-12024E863398}"/>
              </a:ext>
            </a:extLst>
          </p:cNvPr>
          <p:cNvSpPr txBox="1"/>
          <p:nvPr/>
        </p:nvSpPr>
        <p:spPr>
          <a:xfrm>
            <a:off x="632922" y="2543699"/>
            <a:ext cx="1101133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Образовательная организация должна стимулировать активность обучающихся, совершенствовать их организаторские умения и лидерские качества, умения ставить социально значимые цели и добиваться их реализации. </a:t>
            </a:r>
            <a:endParaRPr lang="udm-Cyrl" sz="2800" dirty="0" smtClean="0"/>
          </a:p>
          <a:p>
            <a:endParaRPr lang="udm-Cyrl" sz="2800" dirty="0"/>
          </a:p>
          <a:p>
            <a:r>
              <a:rPr lang="ru-RU" sz="2800" dirty="0" smtClean="0"/>
              <a:t>«</a:t>
            </a:r>
            <a:r>
              <a:rPr lang="ru-RU" sz="2800" dirty="0"/>
              <a:t>Целенаправленное поощрение социальной активности школьников может быть организовано через систему проектной деятельности, организацию и реализацию социальных практик» </a:t>
            </a:r>
            <a:endParaRPr lang="udm-Cyrl" sz="2800" dirty="0" smtClean="0"/>
          </a:p>
          <a:p>
            <a:r>
              <a:rPr lang="udm-Cyrl" sz="2800" dirty="0"/>
              <a:t> </a:t>
            </a:r>
            <a:r>
              <a:rPr lang="udm-Cyrl" sz="2800" dirty="0" smtClean="0"/>
              <a:t>                                                                               (</a:t>
            </a:r>
            <a:r>
              <a:rPr lang="udm-Cyrl" sz="2800" dirty="0"/>
              <a:t>Коваль Т., Дюкова С</a:t>
            </a:r>
            <a:r>
              <a:rPr lang="ru-RU" sz="2800" dirty="0"/>
              <a:t>).</a:t>
            </a:r>
            <a:endParaRPr lang="ru-RU" sz="2800" dirty="0">
              <a:latin typeface="Onest Regular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AC8182E-C5B4-DCEF-552D-081A63714EAA}"/>
              </a:ext>
            </a:extLst>
          </p:cNvPr>
          <p:cNvSpPr txBox="1"/>
          <p:nvPr/>
        </p:nvSpPr>
        <p:spPr>
          <a:xfrm>
            <a:off x="632922" y="1065615"/>
            <a:ext cx="796595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0339E"/>
                </a:solidFill>
              </a:rPr>
              <a:t>Социальная ответственность: осознание своей роли в обществе, стремление к сотрудничеству и взаимопомощи. </a:t>
            </a:r>
            <a:endParaRPr lang="ru-RU" sz="2800" b="1" dirty="0">
              <a:solidFill>
                <a:srgbClr val="00339E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AD62229-1D87-13F2-48E6-FB6A18FF21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7843" y="1316510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42B13E8-C266-4982-62EB-AB0947CCE5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4152" y="1237586"/>
            <a:ext cx="1098796" cy="1098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47849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22225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6862" y="978510"/>
            <a:ext cx="9267696" cy="5343159"/>
          </a:xfrm>
        </p:spPr>
        <p:txBody>
          <a:bodyPr>
            <a:normAutofit fontScale="90000"/>
          </a:bodyPr>
          <a:lstStyle/>
          <a:p>
            <a:r>
              <a:rPr lang="ru-RU" sz="3200" dirty="0">
                <a:latin typeface="+mn-lt"/>
              </a:rPr>
              <a:t>Развитие глобальных компетенций требует использования современных методов и форм обучения, ориентированных на активное вовлечение обучающихся в процесс познания</a:t>
            </a:r>
            <a:r>
              <a:rPr lang="ru-RU" sz="3200" dirty="0" smtClean="0">
                <a:latin typeface="+mn-lt"/>
              </a:rPr>
              <a:t>.</a:t>
            </a:r>
            <a:r>
              <a:rPr lang="udm-Cyrl" sz="3200" dirty="0" smtClean="0">
                <a:latin typeface="+mn-lt"/>
              </a:rPr>
              <a:t/>
            </a:r>
            <a:br>
              <a:rPr lang="udm-Cyrl" sz="3200" dirty="0" smtClean="0">
                <a:latin typeface="+mn-lt"/>
              </a:rPr>
            </a:br>
            <a:r>
              <a:rPr lang="udm-Cyrl" sz="3200" dirty="0" smtClean="0">
                <a:latin typeface="+mn-lt"/>
              </a:rPr>
              <a:t/>
            </a:r>
            <a:br>
              <a:rPr lang="udm-Cyrl" sz="3200" dirty="0" smtClean="0">
                <a:latin typeface="+mn-lt"/>
              </a:rPr>
            </a:br>
            <a:r>
              <a:rPr lang="ru-RU" sz="3600" b="1" dirty="0" smtClean="0">
                <a:solidFill>
                  <a:srgbClr val="00339E"/>
                </a:solidFill>
                <a:latin typeface="+mn-lt"/>
              </a:rPr>
              <a:t>Проектная деятельность. </a:t>
            </a:r>
            <a:r>
              <a:rPr lang="udm-Cyrl" sz="3600" b="1" dirty="0" smtClean="0">
                <a:solidFill>
                  <a:srgbClr val="00339E"/>
                </a:solidFill>
                <a:latin typeface="+mn-lt"/>
              </a:rPr>
              <a:t/>
            </a:r>
            <a:br>
              <a:rPr lang="udm-Cyrl" sz="3600" b="1" dirty="0" smtClean="0">
                <a:solidFill>
                  <a:srgbClr val="00339E"/>
                </a:solidFill>
                <a:latin typeface="+mn-lt"/>
              </a:rPr>
            </a:br>
            <a:r>
              <a:rPr lang="udm-Cyrl" sz="3600" b="1" dirty="0" smtClean="0">
                <a:solidFill>
                  <a:srgbClr val="00339E"/>
                </a:solidFill>
                <a:latin typeface="+mn-lt"/>
              </a:rPr>
              <a:t/>
            </a:r>
            <a:br>
              <a:rPr lang="udm-Cyrl" sz="3600" b="1" dirty="0" smtClean="0">
                <a:solidFill>
                  <a:srgbClr val="00339E"/>
                </a:solidFill>
                <a:latin typeface="+mn-lt"/>
              </a:rPr>
            </a:br>
            <a:r>
              <a:rPr lang="ru-RU" sz="3200" dirty="0" smtClean="0">
                <a:latin typeface="+mn-lt"/>
              </a:rPr>
              <a:t>Проектная </a:t>
            </a:r>
            <a:r>
              <a:rPr lang="ru-RU" sz="3200" dirty="0">
                <a:latin typeface="+mn-lt"/>
              </a:rPr>
              <a:t>работа </a:t>
            </a:r>
            <a:r>
              <a:rPr lang="ru-RU" sz="3200" dirty="0" smtClean="0">
                <a:latin typeface="+mn-lt"/>
              </a:rPr>
              <a:t>позволяет </a:t>
            </a:r>
            <a:r>
              <a:rPr lang="ru-RU" sz="3200" dirty="0">
                <a:latin typeface="+mn-lt"/>
              </a:rPr>
              <a:t>школьникам самостоятельно исследовать интересующую проблему, вырабатывая навыки самостоятельного поиска информации, её анализа и презентации результатов. </a:t>
            </a:r>
            <a:r>
              <a:rPr lang="udm-Cyrl" sz="3200" dirty="0" smtClean="0">
                <a:latin typeface="+mn-lt"/>
              </a:rPr>
              <a:t/>
            </a:r>
            <a:br>
              <a:rPr lang="udm-Cyrl" sz="3200" dirty="0" smtClean="0">
                <a:latin typeface="+mn-lt"/>
              </a:rPr>
            </a:br>
            <a:r>
              <a:rPr lang="udm-Cyrl" sz="3200" dirty="0">
                <a:latin typeface="+mn-lt"/>
              </a:rPr>
              <a:t/>
            </a:r>
            <a:br>
              <a:rPr lang="udm-Cyrl" sz="3200" dirty="0">
                <a:latin typeface="+mn-lt"/>
              </a:rPr>
            </a:br>
            <a:r>
              <a:rPr lang="ru-RU" sz="3200" dirty="0" smtClean="0">
                <a:latin typeface="+mn-lt"/>
              </a:rPr>
              <a:t>Такой </a:t>
            </a:r>
            <a:r>
              <a:rPr lang="ru-RU" sz="3200" dirty="0">
                <a:latin typeface="+mn-lt"/>
              </a:rPr>
              <a:t>подход стимулирует креативность, инициативность и самостоятельность.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79978" y="1050718"/>
            <a:ext cx="1097375" cy="109737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02773" y="1050718"/>
            <a:ext cx="877900" cy="883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24844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Зоопаркын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-4153"/>
            <a:ext cx="12192000" cy="6857845"/>
          </a:xfrm>
        </p:spPr>
      </p:pic>
    </p:spTree>
    <p:extLst>
      <p:ext uri="{BB962C8B-B14F-4D97-AF65-F5344CB8AC3E}">
        <p14:creationId xmlns:p14="http://schemas.microsoft.com/office/powerpoint/2010/main" val="184584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94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2207" y="1055077"/>
            <a:ext cx="9396655" cy="3780691"/>
          </a:xfrm>
        </p:spPr>
        <p:txBody>
          <a:bodyPr>
            <a:noAutofit/>
          </a:bodyPr>
          <a:lstStyle/>
          <a:p>
            <a:r>
              <a:rPr lang="udm-Cyrl" sz="3200" b="1" dirty="0" smtClean="0">
                <a:solidFill>
                  <a:srgbClr val="00339E"/>
                </a:solidFill>
                <a:latin typeface="+mn-lt"/>
              </a:rPr>
              <a:t/>
            </a:r>
            <a:br>
              <a:rPr lang="udm-Cyrl" sz="3200" b="1" dirty="0" smtClean="0">
                <a:solidFill>
                  <a:srgbClr val="00339E"/>
                </a:solidFill>
                <a:latin typeface="+mn-lt"/>
              </a:rPr>
            </a:br>
            <a:r>
              <a:rPr lang="ru-RU" sz="3200" b="1" dirty="0" smtClean="0">
                <a:solidFill>
                  <a:srgbClr val="00339E"/>
                </a:solidFill>
                <a:latin typeface="+mn-lt"/>
              </a:rPr>
              <a:t>Дискуссии </a:t>
            </a:r>
            <a:r>
              <a:rPr lang="ru-RU" sz="3200" b="1" dirty="0">
                <a:solidFill>
                  <a:srgbClr val="00339E"/>
                </a:solidFill>
                <a:latin typeface="+mn-lt"/>
              </a:rPr>
              <a:t>и дебаты. </a:t>
            </a:r>
            <a:r>
              <a:rPr lang="udm-Cyrl" sz="3200" b="1" dirty="0" smtClean="0">
                <a:solidFill>
                  <a:srgbClr val="00339E"/>
                </a:solidFill>
                <a:latin typeface="+mn-lt"/>
              </a:rPr>
              <a:t/>
            </a:r>
            <a:br>
              <a:rPr lang="udm-Cyrl" sz="3200" b="1" dirty="0" smtClean="0">
                <a:solidFill>
                  <a:srgbClr val="00339E"/>
                </a:solidFill>
                <a:latin typeface="+mn-lt"/>
              </a:rPr>
            </a:br>
            <a:r>
              <a:rPr lang="udm-Cyrl" sz="3200" dirty="0" smtClean="0">
                <a:latin typeface="+mn-lt"/>
              </a:rPr>
              <a:t/>
            </a:r>
            <a:br>
              <a:rPr lang="udm-Cyrl" sz="3200" dirty="0" smtClean="0">
                <a:latin typeface="+mn-lt"/>
              </a:rPr>
            </a:br>
            <a:r>
              <a:rPr lang="ru-RU" sz="3200" dirty="0" smtClean="0">
                <a:latin typeface="+mn-lt"/>
              </a:rPr>
              <a:t>Организация </a:t>
            </a:r>
            <a:r>
              <a:rPr lang="ru-RU" sz="3200" dirty="0">
                <a:latin typeface="+mn-lt"/>
              </a:rPr>
              <a:t>обсуждений и споров на уроках, классных часах способствует развитию навыков аргументации, понимания точек зрения других участников и выработки общего решения. Важно поощрять выражение собственных мыслей и мнений, создавая условия для открытого диалога.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9993322" y="830422"/>
            <a:ext cx="1097375" cy="10973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90697" y="859182"/>
            <a:ext cx="877900" cy="883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88826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</TotalTime>
  <Words>296</Words>
  <Application>Microsoft Office PowerPoint</Application>
  <PresentationFormat>Широкоэкранный</PresentationFormat>
  <Paragraphs>20</Paragraphs>
  <Slides>12</Slides>
  <Notes>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Onest Black</vt:lpstr>
      <vt:lpstr>Onest Regular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Развитие глобальных компетенций требует использования современных методов и форм обучения, ориентированных на активное вовлечение обучающихся в процесс познания.  Проектная деятельность.   Проектная работа позволяет школьникам самостоятельно исследовать интересующую проблему, вырабатывая навыки самостоятельного поиска информации, её анализа и презентации результатов.   Такой подход стимулирует креативность, инициативность и самостоятельность.</vt:lpstr>
      <vt:lpstr>Презентация PowerPoint</vt:lpstr>
      <vt:lpstr> Дискуссии и дебаты.   Организация обсуждений и споров на уроках, классных часах способствует развитию навыков аргументации, понимания точек зрения других участников и выработки общего решения. Важно поощрять выражение собственных мыслей и мнений, создавая условия для открытого диалога.</vt:lpstr>
      <vt:lpstr>Игровые технологии.   Использование игровых элементов повышает интерес учащихся к изучаемому материалу, снижает уровень тревожности и создает позитивную эмоциональную обстановку. Игра способствует лучшему усвоению новых понятий и развитию творческих способностей.</vt:lpstr>
      <vt:lpstr>Использование информационно-коммуникационных технологий.   Современные цифровые инструменты открывают широкие возможности для расширения образовательного пространства. Применение мультимедийных ресурсов позволяет сделать занятия интересными и интерактивными, привлекая внимание даже наименее заинтересованных учащихся.</vt:lpstr>
      <vt:lpstr>  Волкова Татьяна Геннадьевна,  руководитель бюджетного общеобразовательного учреждения Удмуртской Республики «Удмуртская государственная национальная гимназия имени Кузебая Герда», кандидат филологических наук  kionova.tanja@yandex.ru +79048304946  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Microsoft Office User</dc:creator>
  <cp:lastModifiedBy>User</cp:lastModifiedBy>
  <cp:revision>11</cp:revision>
  <dcterms:created xsi:type="dcterms:W3CDTF">2025-03-19T07:31:17Z</dcterms:created>
  <dcterms:modified xsi:type="dcterms:W3CDTF">2025-11-24T12:29:58Z</dcterms:modified>
</cp:coreProperties>
</file>